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2"/>
  </p:notesMasterIdLst>
  <p:sldIdLst>
    <p:sldId id="256" r:id="rId2"/>
    <p:sldId id="257" r:id="rId3"/>
    <p:sldId id="258" r:id="rId4"/>
    <p:sldId id="259" r:id="rId5"/>
    <p:sldId id="260" r:id="rId6"/>
    <p:sldId id="306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3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309" r:id="rId37"/>
    <p:sldId id="310" r:id="rId38"/>
    <p:sldId id="311" r:id="rId39"/>
    <p:sldId id="290" r:id="rId40"/>
    <p:sldId id="312" r:id="rId41"/>
    <p:sldId id="314" r:id="rId42"/>
    <p:sldId id="313" r:id="rId43"/>
    <p:sldId id="315" r:id="rId44"/>
    <p:sldId id="316" r:id="rId45"/>
    <p:sldId id="317" r:id="rId46"/>
    <p:sldId id="291" r:id="rId47"/>
    <p:sldId id="292" r:id="rId48"/>
    <p:sldId id="294" r:id="rId49"/>
    <p:sldId id="308" r:id="rId50"/>
    <p:sldId id="295" r:id="rId51"/>
    <p:sldId id="296" r:id="rId52"/>
    <p:sldId id="297" r:id="rId53"/>
    <p:sldId id="298" r:id="rId54"/>
    <p:sldId id="299" r:id="rId55"/>
    <p:sldId id="301" r:id="rId56"/>
    <p:sldId id="302" r:id="rId57"/>
    <p:sldId id="303" r:id="rId58"/>
    <p:sldId id="304" r:id="rId59"/>
    <p:sldId id="305" r:id="rId60"/>
    <p:sldId id="307" r:id="rId6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ED4A22-8CD2-4414-882A-718FB88B5F09}" type="datetimeFigureOut">
              <a:rPr lang="zh-TW" altLang="en-US" smtClean="0"/>
              <a:pPr/>
              <a:t>2011/11/5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6CE9E-5B45-4CFE-91C9-9BE3EBFFB54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194BD-BC25-486C-89C4-DC28F25AC84E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9070C-5A2A-4588-8667-6A81B3F7A22A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71C5-3324-444F-A284-49646B772794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E6940-E3A8-4455-A348-2D786C5E6604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A97A8-B083-4451-9816-812452C63BC6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23147-9204-4437-9623-30C0BC05F51E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66BD4-5810-4A8C-AA4C-CC17DEF822EB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3712-E959-47B3-8536-B8FC9C1A9823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C489B-54AA-4D69-9BEA-6CDC106C4216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3ACB-FB06-422E-8EAD-245067DCE6DC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464A-2741-4625-B8B3-18E9E5AC02F8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手繪多邊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63E250-1EB8-49CB-8559-623C747E5DAC}" type="datetime1">
              <a:rPr lang="zh-CN" altLang="en-US" smtClean="0"/>
              <a:pPr/>
              <a:t>2011/11/5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4BD1EB-86E4-4070-A191-BA6B04A53E8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zh.wikipedia.org/wiki/File:Steve_Jobs_Headshot_2010-CROP.jpg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javascript:void%200" TargetMode="Externa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6120680" cy="1396752"/>
          </a:xfrm>
        </p:spPr>
        <p:txBody>
          <a:bodyPr/>
          <a:lstStyle/>
          <a:p>
            <a:r>
              <a:rPr lang="zh-CN" altLang="en-US" dirty="0" smtClean="0"/>
              <a:t>漫谈</a:t>
            </a:r>
            <a:r>
              <a:rPr lang="zh-CN" altLang="zh-TW" dirty="0" smtClean="0"/>
              <a:t>创业与就业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-828600" y="3933056"/>
            <a:ext cx="5616624" cy="1104528"/>
          </a:xfrm>
        </p:spPr>
        <p:txBody>
          <a:bodyPr/>
          <a:lstStyle/>
          <a:p>
            <a:r>
              <a:rPr lang="zh-CN" altLang="en-US" dirty="0" smtClean="0"/>
              <a:t>林贡钦</a:t>
            </a:r>
            <a:endParaRPr lang="en-US" altLang="zh-CN" dirty="0" smtClean="0"/>
          </a:p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（一）创业的要素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创业</a:t>
            </a:r>
            <a:r>
              <a:rPr lang="en-US" altLang="zh-TW" b="1" dirty="0" smtClean="0"/>
              <a:t>=</a:t>
            </a:r>
            <a:r>
              <a:rPr lang="zh-CN" altLang="zh-TW" b="1" dirty="0" smtClean="0"/>
              <a:t>核心竞争力</a:t>
            </a:r>
            <a:endParaRPr lang="zh-TW" altLang="zh-TW" dirty="0" smtClean="0"/>
          </a:p>
          <a:p>
            <a:r>
              <a:rPr lang="en-US" altLang="zh-TW" b="1" dirty="0" smtClean="0"/>
              <a:t>         =</a:t>
            </a:r>
            <a:r>
              <a:rPr lang="zh-CN" altLang="zh-TW" b="1" dirty="0" smtClean="0"/>
              <a:t>创意</a:t>
            </a:r>
            <a:r>
              <a:rPr lang="en-US" altLang="zh-TW" b="1" dirty="0" smtClean="0"/>
              <a:t>+</a:t>
            </a:r>
            <a:r>
              <a:rPr lang="zh-CN" altLang="zh-TW" b="1" dirty="0" smtClean="0"/>
              <a:t>才能</a:t>
            </a:r>
            <a:r>
              <a:rPr lang="en-US" altLang="zh-TW" b="1" dirty="0" smtClean="0"/>
              <a:t>+</a:t>
            </a:r>
            <a:r>
              <a:rPr lang="zh-CN" altLang="zh-TW" b="1" dirty="0" smtClean="0"/>
              <a:t>管理</a:t>
            </a:r>
            <a:r>
              <a:rPr lang="en-US" altLang="zh-TW" b="1" dirty="0" smtClean="0"/>
              <a:t>+</a:t>
            </a:r>
            <a:r>
              <a:rPr lang="zh-CN" altLang="zh-TW" b="1" dirty="0" smtClean="0"/>
              <a:t>创新</a:t>
            </a:r>
            <a:r>
              <a:rPr lang="en-US" altLang="zh-TW" b="1" dirty="0" smtClean="0"/>
              <a:t>+</a:t>
            </a:r>
            <a:r>
              <a:rPr lang="zh-CN" altLang="zh-TW" b="1" dirty="0" smtClean="0"/>
              <a:t>性格</a:t>
            </a:r>
            <a:r>
              <a:rPr lang="en-US" altLang="zh-TW" b="1" dirty="0" smtClean="0"/>
              <a:t>+</a:t>
            </a:r>
            <a:r>
              <a:rPr lang="zh-CN" altLang="zh-TW" b="1" dirty="0" smtClean="0"/>
              <a:t>关系</a:t>
            </a:r>
            <a:r>
              <a:rPr lang="en-US" altLang="zh-TW" b="1" dirty="0" smtClean="0"/>
              <a:t>+………</a:t>
            </a:r>
            <a:r>
              <a:rPr lang="zh-CN" altLang="zh-TW" b="1" dirty="0" smtClean="0"/>
              <a:t>（内在要素）</a:t>
            </a:r>
            <a:endParaRPr lang="zh-TW" altLang="zh-TW" dirty="0" smtClean="0"/>
          </a:p>
          <a:p>
            <a:r>
              <a:rPr lang="en-US" altLang="zh-TW" b="1" dirty="0" smtClean="0"/>
              <a:t>            +</a:t>
            </a:r>
            <a:r>
              <a:rPr lang="zh-CN" altLang="zh-TW" b="1" dirty="0" smtClean="0"/>
              <a:t>资金</a:t>
            </a:r>
            <a:r>
              <a:rPr lang="en-US" altLang="zh-TW" b="1" dirty="0" smtClean="0"/>
              <a:t>+</a:t>
            </a:r>
            <a:r>
              <a:rPr lang="zh-CN" altLang="zh-TW" b="1" dirty="0" smtClean="0"/>
              <a:t>人才</a:t>
            </a:r>
            <a:r>
              <a:rPr lang="en-US" altLang="zh-TW" b="1" dirty="0" smtClean="0"/>
              <a:t>+</a:t>
            </a:r>
            <a:r>
              <a:rPr lang="zh-CN" altLang="zh-TW" b="1" dirty="0" smtClean="0"/>
              <a:t>技术</a:t>
            </a:r>
            <a:r>
              <a:rPr lang="en-US" altLang="zh-TW" b="1" dirty="0" smtClean="0"/>
              <a:t>+</a:t>
            </a:r>
            <a:r>
              <a:rPr lang="zh-CN" altLang="zh-TW" b="1" dirty="0" smtClean="0"/>
              <a:t>市场</a:t>
            </a:r>
            <a:r>
              <a:rPr lang="en-US" altLang="zh-TW" b="1" dirty="0" smtClean="0"/>
              <a:t>+</a:t>
            </a:r>
            <a:r>
              <a:rPr lang="zh-CN" altLang="zh-TW" b="1" dirty="0" smtClean="0"/>
              <a:t>环境</a:t>
            </a:r>
            <a:r>
              <a:rPr lang="en-US" altLang="zh-TW" b="1" dirty="0" smtClean="0"/>
              <a:t>+…………… </a:t>
            </a:r>
            <a:r>
              <a:rPr lang="zh-CN" altLang="zh-TW" b="1" dirty="0" smtClean="0"/>
              <a:t>（外在要素）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86064" cy="3244616"/>
          </a:xfrm>
        </p:spPr>
        <p:txBody>
          <a:bodyPr>
            <a:normAutofit/>
          </a:bodyPr>
          <a:lstStyle/>
          <a:p>
            <a:r>
              <a:rPr lang="en-US" altLang="zh-TW" b="1" dirty="0" smtClean="0"/>
              <a:t>1</a:t>
            </a:r>
            <a:r>
              <a:rPr lang="zh-CN" altLang="zh-TW" b="1" dirty="0" smtClean="0"/>
              <a:t>、创意</a:t>
            </a:r>
            <a:endParaRPr lang="en-US" altLang="zh-CN" b="1" dirty="0" smtClean="0"/>
          </a:p>
          <a:p>
            <a:endParaRPr lang="en-US" altLang="zh-TW" b="1" dirty="0" smtClean="0"/>
          </a:p>
          <a:p>
            <a:r>
              <a:rPr lang="zh-CN" altLang="zh-TW" dirty="0" smtClean="0"/>
              <a:t>创意是一种天赋，每个人或多或少都具备。创意是有创造性的想法、构思等，把任何想法转化成效益。</a:t>
            </a:r>
            <a:endParaRPr lang="en-US" altLang="zh-TW" b="1" dirty="0" smtClean="0"/>
          </a:p>
          <a:p>
            <a:endParaRPr lang="en-US" altLang="zh-TW" b="1" dirty="0" smtClean="0"/>
          </a:p>
          <a:p>
            <a:r>
              <a:rPr lang="zh-CN" altLang="zh-TW" b="1" dirty="0" smtClean="0"/>
              <a:t>没有创意的民族必将灭亡。</a:t>
            </a:r>
            <a:endParaRPr lang="en-US" altLang="zh-CN" b="1" dirty="0" smtClean="0"/>
          </a:p>
          <a:p>
            <a:endParaRPr lang="zh-TW" altLang="zh-TW" dirty="0" smtClean="0"/>
          </a:p>
          <a:p>
            <a:endParaRPr lang="zh-TW" altLang="zh-TW" dirty="0" smtClean="0"/>
          </a:p>
          <a:p>
            <a:endParaRPr lang="zh-TW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（</a:t>
            </a:r>
            <a:r>
              <a:rPr lang="en-US" altLang="zh-TW" b="1" dirty="0" smtClean="0"/>
              <a:t>1</a:t>
            </a:r>
            <a:r>
              <a:rPr lang="zh-CN" altLang="zh-TW" b="1" dirty="0" smtClean="0"/>
              <a:t>）儒家学说扼杀了创意。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（</a:t>
            </a:r>
            <a:r>
              <a:rPr lang="en-US" altLang="zh-TW" b="1" dirty="0" smtClean="0"/>
              <a:t>2</a:t>
            </a:r>
            <a:r>
              <a:rPr lang="zh-CN" altLang="zh-TW" b="1" dirty="0" smtClean="0"/>
              <a:t>）</a:t>
            </a:r>
            <a:r>
              <a:rPr lang="en-US" altLang="zh-TW" b="1" dirty="0" smtClean="0"/>
              <a:t>“</a:t>
            </a:r>
            <a:r>
              <a:rPr lang="zh-CN" altLang="zh-TW" b="1" dirty="0" smtClean="0"/>
              <a:t>官本位</a:t>
            </a:r>
            <a:r>
              <a:rPr lang="en-US" altLang="zh-TW" b="1" dirty="0" smtClean="0"/>
              <a:t>”</a:t>
            </a:r>
            <a:r>
              <a:rPr lang="zh-CN" altLang="zh-TW" b="1" dirty="0" smtClean="0"/>
              <a:t>的体制扼杀了创意。</a:t>
            </a:r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zh-CN" altLang="zh-TW" b="1" dirty="0" smtClean="0"/>
              <a:t>才能</a:t>
            </a:r>
            <a:endParaRPr lang="zh-TW" altLang="zh-TW" dirty="0" smtClean="0"/>
          </a:p>
          <a:p>
            <a:endParaRPr lang="en-US" altLang="zh-CN" b="1" dirty="0" smtClean="0"/>
          </a:p>
          <a:p>
            <a:r>
              <a:rPr lang="zh-CN" altLang="zh-TW" b="1" dirty="0" smtClean="0"/>
              <a:t>才能</a:t>
            </a:r>
            <a:r>
              <a:rPr lang="en-US" altLang="zh-TW" b="1" dirty="0" smtClean="0"/>
              <a:t>=</a:t>
            </a:r>
            <a:r>
              <a:rPr lang="zh-CN" altLang="zh-TW" b="1" dirty="0" smtClean="0"/>
              <a:t>知识</a:t>
            </a:r>
            <a:r>
              <a:rPr lang="en-US" altLang="zh-TW" b="1" dirty="0" smtClean="0"/>
              <a:t>+</a:t>
            </a:r>
            <a:r>
              <a:rPr lang="zh-CN" altLang="zh-TW" b="1" dirty="0" smtClean="0"/>
              <a:t>能力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14056" cy="3244616"/>
          </a:xfrm>
        </p:spPr>
        <p:txBody>
          <a:bodyPr/>
          <a:lstStyle/>
          <a:p>
            <a:r>
              <a:rPr lang="zh-CN" altLang="en-US" b="1" dirty="0" smtClean="0"/>
              <a:t>（</a:t>
            </a:r>
            <a:r>
              <a:rPr lang="en-US" altLang="zh-TW" b="1" dirty="0" smtClean="0"/>
              <a:t>1</a:t>
            </a:r>
            <a:r>
              <a:rPr lang="zh-CN" altLang="en-US" b="1" dirty="0" smtClean="0"/>
              <a:t>）</a:t>
            </a:r>
            <a:r>
              <a:rPr lang="zh-CN" altLang="zh-TW" b="1" dirty="0" smtClean="0"/>
              <a:t>知识靠学习获得。</a:t>
            </a:r>
            <a:endParaRPr lang="zh-TW" altLang="zh-TW" dirty="0" smtClean="0"/>
          </a:p>
          <a:p>
            <a:endParaRPr lang="en-US" altLang="zh-CN" b="1" dirty="0" smtClean="0"/>
          </a:p>
          <a:p>
            <a:r>
              <a:rPr lang="zh-CN" altLang="zh-TW" b="1" dirty="0" smtClean="0"/>
              <a:t>知识就是力量。知识更是创业的能量。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en-US" altLang="zh-TW" b="1" dirty="0" smtClean="0"/>
              <a:t>“</a:t>
            </a:r>
            <a:r>
              <a:rPr lang="zh-CN" altLang="zh-TW" b="1" dirty="0" smtClean="0"/>
              <a:t>工欲善其事，必先利其器</a:t>
            </a:r>
            <a:r>
              <a:rPr lang="en-US" altLang="zh-TW" b="1" dirty="0" smtClean="0"/>
              <a:t>”</a:t>
            </a:r>
            <a:r>
              <a:rPr lang="zh-CN" altLang="zh-TW" b="1" dirty="0" smtClean="0"/>
              <a:t>（《论语》）。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endParaRPr lang="en-US" altLang="zh-CN" b="1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11560" y="2708920"/>
            <a:ext cx="7786064" cy="2236504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（</a:t>
            </a:r>
            <a:r>
              <a:rPr lang="en-US" altLang="zh-TW" b="1" dirty="0" smtClean="0"/>
              <a:t>2</a:t>
            </a:r>
            <a:r>
              <a:rPr lang="zh-CN" altLang="en-US" b="1" dirty="0" smtClean="0"/>
              <a:t>）</a:t>
            </a:r>
            <a:r>
              <a:rPr lang="zh-CN" altLang="zh-TW" b="1" dirty="0" smtClean="0"/>
              <a:t>能力靠历练养成。</a:t>
            </a:r>
            <a:endParaRPr lang="en-US" altLang="zh-CN" b="1" dirty="0" smtClean="0"/>
          </a:p>
          <a:p>
            <a:endParaRPr lang="en-US" altLang="zh-TW" b="1" dirty="0" smtClean="0"/>
          </a:p>
          <a:p>
            <a:endParaRPr lang="en-US" altLang="zh-CN" dirty="0" smtClean="0"/>
          </a:p>
          <a:p>
            <a:endParaRPr lang="zh-TW" altLang="zh-TW" dirty="0" smtClean="0"/>
          </a:p>
          <a:p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763200" cy="2130512"/>
          </a:xfrm>
        </p:spPr>
        <p:txBody>
          <a:bodyPr/>
          <a:lstStyle/>
          <a:p>
            <a:r>
              <a:rPr lang="zh-CN" altLang="zh-TW" sz="3200" dirty="0" smtClean="0"/>
              <a:t>创业准备的例子。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028384" y="6309320"/>
            <a:ext cx="762000" cy="365125"/>
          </a:xfrm>
        </p:spPr>
        <p:txBody>
          <a:bodyPr/>
          <a:lstStyle/>
          <a:p>
            <a:fld id="{A74BD1EB-86E4-4070-A191-BA6B04A53E87}" type="slidenum">
              <a:rPr lang="zh-TW" altLang="en-US" smtClean="0"/>
              <a:pPr/>
              <a:t>18</a:t>
            </a:fld>
            <a:endParaRPr lang="zh-TW" altLang="en-US"/>
          </a:p>
        </p:txBody>
      </p:sp>
      <p:pic>
        <p:nvPicPr>
          <p:cNvPr id="7" name="圖片 6" descr="許朝軍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492896"/>
            <a:ext cx="33337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dirty="0" smtClean="0"/>
              <a:t>许朝军的经历：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一、先谈创业。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9552" y="2636912"/>
            <a:ext cx="7772400" cy="1509712"/>
          </a:xfrm>
        </p:spPr>
        <p:txBody>
          <a:bodyPr/>
          <a:lstStyle/>
          <a:p>
            <a:r>
              <a:rPr lang="zh-CN" altLang="en-US" b="1" dirty="0" smtClean="0"/>
              <a:t>（</a:t>
            </a:r>
            <a:r>
              <a:rPr lang="en-US" altLang="zh-TW" b="1" dirty="0" smtClean="0"/>
              <a:t>3</a:t>
            </a:r>
            <a:r>
              <a:rPr lang="zh-CN" altLang="en-US" b="1" dirty="0" smtClean="0"/>
              <a:t>）</a:t>
            </a:r>
            <a:r>
              <a:rPr lang="zh-CN" altLang="zh-TW" b="1" dirty="0" smtClean="0"/>
              <a:t>创业的过程很艰苦、很寂寞。</a:t>
            </a:r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 smtClean="0"/>
              <a:t>3</a:t>
            </a:r>
            <a:r>
              <a:rPr lang="zh-CN" altLang="en-US" b="1" dirty="0" smtClean="0"/>
              <a:t>、</a:t>
            </a:r>
            <a:r>
              <a:rPr lang="zh-CN" altLang="zh-TW" b="1" dirty="0" smtClean="0"/>
              <a:t>性格</a:t>
            </a:r>
            <a:endParaRPr lang="zh-TW" altLang="zh-TW" dirty="0" smtClean="0"/>
          </a:p>
          <a:p>
            <a:endParaRPr lang="en-US" altLang="zh-CN" dirty="0" smtClean="0"/>
          </a:p>
          <a:p>
            <a:r>
              <a:rPr lang="zh-CN" altLang="zh-TW" dirty="0" smtClean="0"/>
              <a:t>创业与创业者的性格和心态有密切关系。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86064" cy="4992584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55576" y="908720"/>
            <a:ext cx="6840760" cy="8928992"/>
          </a:xfrm>
        </p:spPr>
        <p:txBody>
          <a:bodyPr/>
          <a:lstStyle/>
          <a:p>
            <a:endParaRPr lang="en-US" altLang="zh-TW" b="1" dirty="0" smtClean="0"/>
          </a:p>
          <a:p>
            <a:endParaRPr lang="en-US" altLang="zh-TW" b="1" dirty="0" smtClean="0"/>
          </a:p>
          <a:p>
            <a:r>
              <a:rPr lang="zh-CN" altLang="zh-TW" b="1" dirty="0" smtClean="0"/>
              <a:t>七种类型的人创业难以成功：</a:t>
            </a:r>
            <a:endParaRPr lang="zh-TW" altLang="zh-TW" dirty="0" smtClean="0"/>
          </a:p>
          <a:p>
            <a:endParaRPr lang="en-US" altLang="zh-CN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1</a:t>
            </a:r>
            <a:r>
              <a:rPr lang="zh-CN" altLang="zh-TW" dirty="0" smtClean="0"/>
              <a:t>）崇拜偶像型。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2</a:t>
            </a:r>
            <a:r>
              <a:rPr lang="zh-CN" altLang="zh-TW" dirty="0" smtClean="0"/>
              <a:t>）过分自保型。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3</a:t>
            </a:r>
            <a:r>
              <a:rPr lang="zh-CN" altLang="zh-TW" dirty="0" smtClean="0"/>
              <a:t>）过分清高型。</a:t>
            </a:r>
            <a:endParaRPr lang="en-US" altLang="zh-CN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4</a:t>
            </a:r>
            <a:r>
              <a:rPr lang="zh-CN" altLang="zh-TW" dirty="0" smtClean="0"/>
              <a:t>）艺术家型。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5</a:t>
            </a:r>
            <a:r>
              <a:rPr lang="zh-CN" altLang="zh-TW" dirty="0" smtClean="0"/>
              <a:t>）会计师型。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6</a:t>
            </a:r>
            <a:r>
              <a:rPr lang="zh-CN" altLang="zh-TW" dirty="0" smtClean="0"/>
              <a:t>）仅靠</a:t>
            </a:r>
            <a:r>
              <a:rPr lang="en-US" altLang="zh-TW" dirty="0" smtClean="0"/>
              <a:t>“</a:t>
            </a:r>
            <a:r>
              <a:rPr lang="zh-CN" altLang="zh-TW" dirty="0" smtClean="0"/>
              <a:t>关系</a:t>
            </a:r>
            <a:r>
              <a:rPr lang="en-US" altLang="zh-TW" dirty="0" smtClean="0"/>
              <a:t>”</a:t>
            </a:r>
            <a:r>
              <a:rPr lang="zh-CN" altLang="zh-TW" dirty="0" smtClean="0"/>
              <a:t>型。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7</a:t>
            </a:r>
            <a:r>
              <a:rPr lang="zh-CN" altLang="zh-TW" dirty="0" smtClean="0"/>
              <a:t>）冷淡悲观型。</a:t>
            </a:r>
            <a:endParaRPr lang="zh-TW" altLang="zh-TW" dirty="0" smtClean="0"/>
          </a:p>
          <a:p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1316736"/>
            <a:ext cx="7763200" cy="672104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9552" y="1556792"/>
            <a:ext cx="7848872" cy="4752528"/>
          </a:xfrm>
        </p:spPr>
        <p:txBody>
          <a:bodyPr/>
          <a:lstStyle/>
          <a:p>
            <a:r>
              <a:rPr lang="zh-CN" altLang="zh-TW" b="1" dirty="0" smtClean="0"/>
              <a:t>创业者的良好心态：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1</a:t>
            </a:r>
            <a:r>
              <a:rPr lang="zh-CN" altLang="zh-TW" dirty="0" smtClean="0"/>
              <a:t>）最差</a:t>
            </a:r>
            <a:r>
              <a:rPr lang="zh-CN" altLang="en-US" dirty="0" smtClean="0"/>
              <a:t>的</a:t>
            </a:r>
            <a:r>
              <a:rPr lang="zh-CN" altLang="zh-TW" dirty="0" smtClean="0"/>
              <a:t>心态：</a:t>
            </a:r>
            <a:r>
              <a:rPr lang="en-US" altLang="zh-TW" dirty="0" smtClean="0"/>
              <a:t>“</a:t>
            </a:r>
            <a:r>
              <a:rPr lang="zh-CN" altLang="zh-TW" dirty="0" smtClean="0"/>
              <a:t>太难了，放弃吧！</a:t>
            </a:r>
            <a:r>
              <a:rPr lang="en-US" altLang="zh-TW" dirty="0" smtClean="0"/>
              <a:t>”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2</a:t>
            </a:r>
            <a:r>
              <a:rPr lang="zh-CN" altLang="zh-TW" dirty="0" smtClean="0"/>
              <a:t>）最怕</a:t>
            </a:r>
            <a:r>
              <a:rPr lang="zh-CN" altLang="en-US" dirty="0" smtClean="0"/>
              <a:t>的</a:t>
            </a:r>
            <a:r>
              <a:rPr lang="zh-CN" altLang="zh-TW" dirty="0" smtClean="0"/>
              <a:t>心态：</a:t>
            </a:r>
            <a:r>
              <a:rPr lang="en-US" altLang="zh-TW" dirty="0" smtClean="0"/>
              <a:t>“</a:t>
            </a:r>
            <a:r>
              <a:rPr lang="zh-CN" altLang="zh-TW" dirty="0" smtClean="0"/>
              <a:t>挣点小钱，不错啦！</a:t>
            </a:r>
            <a:r>
              <a:rPr lang="en-US" altLang="zh-TW" dirty="0" smtClean="0"/>
              <a:t>”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3</a:t>
            </a:r>
            <a:r>
              <a:rPr lang="zh-CN" altLang="zh-TW" dirty="0" smtClean="0"/>
              <a:t>）最弱</a:t>
            </a:r>
            <a:r>
              <a:rPr lang="zh-CN" altLang="en-US" dirty="0" smtClean="0"/>
              <a:t>的</a:t>
            </a:r>
            <a:r>
              <a:rPr lang="zh-CN" altLang="zh-TW" dirty="0" smtClean="0"/>
              <a:t>心态：</a:t>
            </a:r>
            <a:r>
              <a:rPr lang="en-US" altLang="zh-TW" dirty="0" smtClean="0"/>
              <a:t>“</a:t>
            </a:r>
            <a:r>
              <a:rPr lang="zh-CN" altLang="zh-TW" dirty="0" smtClean="0"/>
              <a:t>挣不到几千万的事，我不感兴趣！</a:t>
            </a:r>
            <a:r>
              <a:rPr lang="en-US" altLang="zh-TW" dirty="0" smtClean="0"/>
              <a:t>”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4</a:t>
            </a:r>
            <a:r>
              <a:rPr lang="zh-CN" altLang="zh-TW" dirty="0" smtClean="0"/>
              <a:t>）最傻</a:t>
            </a:r>
            <a:r>
              <a:rPr lang="zh-CN" altLang="en-US" dirty="0" smtClean="0"/>
              <a:t>的</a:t>
            </a:r>
            <a:r>
              <a:rPr lang="zh-CN" altLang="zh-TW" dirty="0" smtClean="0"/>
              <a:t>心态：</a:t>
            </a:r>
            <a:r>
              <a:rPr lang="en-US" altLang="zh-TW" dirty="0" smtClean="0"/>
              <a:t>“</a:t>
            </a:r>
            <a:r>
              <a:rPr lang="zh-CN" altLang="zh-TW" dirty="0" smtClean="0"/>
              <a:t>我能，只有我能！</a:t>
            </a:r>
            <a:r>
              <a:rPr lang="en-US" altLang="zh-TW" dirty="0" smtClean="0"/>
              <a:t>”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5</a:t>
            </a:r>
            <a:r>
              <a:rPr lang="zh-CN" altLang="zh-TW" dirty="0" smtClean="0"/>
              <a:t>）最空</a:t>
            </a:r>
            <a:r>
              <a:rPr lang="zh-CN" altLang="en-US" dirty="0" smtClean="0"/>
              <a:t>的</a:t>
            </a:r>
            <a:r>
              <a:rPr lang="zh-CN" altLang="zh-TW" dirty="0" smtClean="0"/>
              <a:t>心态：</a:t>
            </a:r>
            <a:r>
              <a:rPr lang="en-US" altLang="zh-TW" dirty="0" smtClean="0"/>
              <a:t>“</a:t>
            </a:r>
            <a:r>
              <a:rPr lang="zh-CN" altLang="zh-TW" dirty="0" smtClean="0"/>
              <a:t>我的计划是</a:t>
            </a:r>
            <a:r>
              <a:rPr lang="en-US" altLang="zh-TW" dirty="0" smtClean="0"/>
              <a:t>…</a:t>
            </a:r>
            <a:r>
              <a:rPr lang="zh-CN" altLang="zh-TW" dirty="0" smtClean="0"/>
              <a:t>我的计划是</a:t>
            </a:r>
            <a:r>
              <a:rPr lang="en-US" altLang="zh-TW" dirty="0" smtClean="0"/>
              <a:t>…</a:t>
            </a:r>
            <a:r>
              <a:rPr lang="zh-CN" altLang="zh-TW" dirty="0" smtClean="0"/>
              <a:t>我的计划是</a:t>
            </a:r>
            <a:r>
              <a:rPr lang="en-US" altLang="zh-TW" dirty="0" smtClean="0"/>
              <a:t>…”</a:t>
            </a:r>
            <a:endParaRPr lang="zh-TW" altLang="zh-TW" dirty="0" smtClean="0"/>
          </a:p>
          <a:p>
            <a:endParaRPr lang="en-US" altLang="zh-CN" b="1" dirty="0" smtClean="0"/>
          </a:p>
          <a:p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642048" cy="240056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9552" y="1412776"/>
            <a:ext cx="7786064" cy="5256584"/>
          </a:xfrm>
        </p:spPr>
        <p:txBody>
          <a:bodyPr>
            <a:normAutofit/>
          </a:bodyPr>
          <a:lstStyle/>
          <a:p>
            <a:r>
              <a:rPr lang="zh-CN" altLang="zh-TW" b="1" dirty="0" smtClean="0"/>
              <a:t>创业者的特性：</a:t>
            </a:r>
            <a:endParaRPr lang="en-US" altLang="zh-CN" b="1" dirty="0" smtClean="0"/>
          </a:p>
          <a:p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1</a:t>
            </a:r>
            <a:r>
              <a:rPr lang="zh-CN" altLang="zh-TW" dirty="0" smtClean="0"/>
              <a:t>）对地位没有那么看重；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2</a:t>
            </a:r>
            <a:r>
              <a:rPr lang="zh-CN" altLang="zh-TW" dirty="0" smtClean="0"/>
              <a:t>）不那么遵守规则，敢于质疑权威；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3</a:t>
            </a:r>
            <a:r>
              <a:rPr lang="zh-CN" altLang="zh-TW" dirty="0" smtClean="0"/>
              <a:t>）能够应付相当模糊或不确定的情况；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4</a:t>
            </a:r>
            <a:r>
              <a:rPr lang="zh-CN" altLang="zh-TW" dirty="0" smtClean="0"/>
              <a:t>）被拒绝后不气馁，听到别人说</a:t>
            </a:r>
            <a:r>
              <a:rPr lang="en-US" altLang="zh-TW" dirty="0" smtClean="0"/>
              <a:t>“</a:t>
            </a:r>
            <a:r>
              <a:rPr lang="zh-CN" altLang="zh-TW" dirty="0" smtClean="0"/>
              <a:t>不</a:t>
            </a:r>
            <a:r>
              <a:rPr lang="en-US" altLang="zh-TW" dirty="0" smtClean="0"/>
              <a:t>”</a:t>
            </a:r>
            <a:r>
              <a:rPr lang="zh-CN" altLang="zh-TW" dirty="0" smtClean="0"/>
              <a:t>时，仍对自己有信心；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5</a:t>
            </a:r>
            <a:r>
              <a:rPr lang="zh-CN" altLang="zh-TW" dirty="0" smtClean="0"/>
              <a:t>）非常果断</a:t>
            </a:r>
            <a:r>
              <a:rPr lang="zh-CN" altLang="en-US" dirty="0" smtClean="0"/>
              <a:t>；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6</a:t>
            </a:r>
            <a:r>
              <a:rPr lang="zh-CN" altLang="zh-TW" dirty="0" smtClean="0"/>
              <a:t>）对自己的点子和执行能力有极大的自信；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7</a:t>
            </a:r>
            <a:r>
              <a:rPr lang="zh-CN" altLang="zh-TW" dirty="0" smtClean="0"/>
              <a:t>）对压力不太敏感；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8</a:t>
            </a:r>
            <a:r>
              <a:rPr lang="zh-CN" altLang="zh-TW" dirty="0" smtClean="0"/>
              <a:t>）具有较高的风险承受能力；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9</a:t>
            </a:r>
            <a:r>
              <a:rPr lang="zh-CN" altLang="zh-TW" dirty="0" smtClean="0"/>
              <a:t>）不害怕失败，也不会为失败感到羞愧；</a:t>
            </a:r>
            <a:endParaRPr lang="zh-TW" altLang="zh-TW" dirty="0" smtClean="0"/>
          </a:p>
          <a:p>
            <a:r>
              <a:rPr lang="zh-CN" altLang="zh-TW" dirty="0" smtClean="0"/>
              <a:t>（</a:t>
            </a:r>
            <a:r>
              <a:rPr lang="en-US" altLang="zh-TW" dirty="0" smtClean="0"/>
              <a:t>10</a:t>
            </a:r>
            <a:r>
              <a:rPr lang="zh-CN" altLang="zh-TW" dirty="0" smtClean="0"/>
              <a:t>）能够处理好工作时间长、常出差、睡眠不足，留给爱好和其他事务的时间减少。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 smtClean="0"/>
              <a:t>4</a:t>
            </a:r>
            <a:r>
              <a:rPr lang="zh-CN" altLang="en-US" b="1" dirty="0" smtClean="0"/>
              <a:t>、</a:t>
            </a:r>
            <a:r>
              <a:rPr lang="zh-CN" altLang="zh-TW" b="1" dirty="0" smtClean="0"/>
              <a:t>管理</a:t>
            </a:r>
            <a:endParaRPr lang="en-US" altLang="zh-CN" b="1" dirty="0" smtClean="0"/>
          </a:p>
          <a:p>
            <a:endParaRPr lang="en-US" altLang="zh-TW" b="1" dirty="0" smtClean="0"/>
          </a:p>
          <a:p>
            <a:r>
              <a:rPr lang="zh-CN" altLang="en-US" b="1" dirty="0" smtClean="0"/>
              <a:t>一门大学问。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930080" cy="3676664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5</a:t>
            </a:r>
            <a:r>
              <a:rPr lang="zh-CN" altLang="en-US" b="1" dirty="0" smtClean="0"/>
              <a:t>、</a:t>
            </a:r>
            <a:r>
              <a:rPr lang="zh-CN" altLang="zh-TW" b="1" dirty="0" smtClean="0"/>
              <a:t>创新</a:t>
            </a:r>
            <a:endParaRPr lang="en-US" altLang="zh-CN" b="1" dirty="0" smtClean="0"/>
          </a:p>
          <a:p>
            <a:endParaRPr lang="en-US" altLang="zh-TW" b="1" dirty="0" smtClean="0"/>
          </a:p>
          <a:p>
            <a:r>
              <a:rPr lang="zh-CN" altLang="zh-TW" dirty="0" smtClean="0"/>
              <a:t>什么是创新？与众不同就是创新。创新是创业的灵魂。创新的近似词是创造、变革、改变、革新、改革等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TW" altLang="zh-TW" dirty="0" smtClean="0"/>
          </a:p>
          <a:p>
            <a:r>
              <a:rPr lang="zh-CN" altLang="zh-TW" dirty="0" smtClean="0"/>
              <a:t>创新是资源的整合。内部资源整合指的是创业团队所具备的核心技术、应变能力与領导风格。外部资源整合则包含营运资金、专业管理、行销管道和网路、技术支持等。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907216" cy="2346536"/>
          </a:xfrm>
        </p:spPr>
        <p:txBody>
          <a:bodyPr/>
          <a:lstStyle/>
          <a:p>
            <a:r>
              <a:rPr lang="zh-CN" altLang="zh-TW" sz="3200" dirty="0" smtClean="0"/>
              <a:t>科技创新的例子。</a:t>
            </a:r>
            <a:r>
              <a:rPr lang="zh-TW" altLang="zh-TW" dirty="0" smtClean="0"/>
              <a:t/>
            </a:r>
            <a:br>
              <a:rPr lang="zh-TW" altLang="zh-TW" dirty="0" smtClean="0"/>
            </a:b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1844824"/>
            <a:ext cx="7642048" cy="4536504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27</a:t>
            </a:fld>
            <a:endParaRPr lang="zh-TW" altLang="en-US"/>
          </a:p>
        </p:txBody>
      </p:sp>
      <p:pic>
        <p:nvPicPr>
          <p:cNvPr id="7" name="il_fi" descr="http://img.shw01.com/news/20110427W02011042734023275127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88840"/>
            <a:ext cx="5045546" cy="4307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86064" cy="3460640"/>
          </a:xfrm>
        </p:spPr>
        <p:txBody>
          <a:bodyPr>
            <a:normAutofit/>
          </a:bodyPr>
          <a:lstStyle/>
          <a:p>
            <a:r>
              <a:rPr lang="zh-CN" altLang="zh-TW" dirty="0" smtClean="0"/>
              <a:t>袁隆平院士（</a:t>
            </a:r>
            <a:r>
              <a:rPr lang="en-US" altLang="zh-TW" dirty="0" smtClean="0"/>
              <a:t>1930.9.7</a:t>
            </a:r>
            <a:r>
              <a:rPr lang="zh-CN" altLang="zh-TW" dirty="0" smtClean="0"/>
              <a:t>－）</a:t>
            </a:r>
            <a:endParaRPr lang="en-US" altLang="zh-CN" dirty="0" smtClean="0"/>
          </a:p>
          <a:p>
            <a:r>
              <a:rPr lang="zh-CN" altLang="zh-TW" dirty="0" smtClean="0"/>
              <a:t>中国国家杂交水稻工作技术中心主任暨湖南杂交水稻研究中心主任、湖南农业大学教授。根据他育种的杂交水稻品种及研究，水稻单位产量由亩产</a:t>
            </a:r>
            <a:r>
              <a:rPr lang="en-US" altLang="zh-TW" dirty="0" smtClean="0"/>
              <a:t>300</a:t>
            </a:r>
            <a:r>
              <a:rPr lang="zh-CN" altLang="zh-TW" dirty="0" smtClean="0"/>
              <a:t>公斤上升到</a:t>
            </a:r>
            <a:r>
              <a:rPr lang="en-US" altLang="zh-TW" dirty="0" smtClean="0"/>
              <a:t>800</a:t>
            </a:r>
            <a:r>
              <a:rPr lang="zh-CN" altLang="zh-TW" dirty="0" smtClean="0"/>
              <a:t>公斤以上。他被广泛誉为</a:t>
            </a:r>
            <a:r>
              <a:rPr lang="en-US" altLang="zh-TW" dirty="0" smtClean="0"/>
              <a:t>“</a:t>
            </a:r>
            <a:r>
              <a:rPr lang="zh-CN" altLang="zh-TW" dirty="0" smtClean="0"/>
              <a:t>杂交水稻之父</a:t>
            </a:r>
            <a:r>
              <a:rPr lang="en-US" altLang="zh-TW" dirty="0" smtClean="0"/>
              <a:t>”</a:t>
            </a:r>
            <a:r>
              <a:rPr lang="zh-CN" altLang="zh-TW" dirty="0" smtClean="0"/>
              <a:t>，</a:t>
            </a:r>
            <a:r>
              <a:rPr lang="en-US" altLang="zh-TW" dirty="0" smtClean="0"/>
              <a:t>“</a:t>
            </a:r>
            <a:r>
              <a:rPr lang="zh-CN" altLang="zh-TW" dirty="0" smtClean="0"/>
              <a:t>当代神农氏</a:t>
            </a:r>
            <a:r>
              <a:rPr lang="en-US" altLang="zh-TW" dirty="0" smtClean="0"/>
              <a:t>“</a:t>
            </a:r>
            <a:r>
              <a:rPr lang="zh-CN" altLang="zh-TW" dirty="0" smtClean="0"/>
              <a:t>。</a:t>
            </a:r>
            <a:r>
              <a:rPr lang="en-US" altLang="zh-TW" dirty="0" smtClean="0"/>
              <a:t>2000</a:t>
            </a:r>
            <a:r>
              <a:rPr lang="zh-CN" altLang="zh-TW" dirty="0" smtClean="0"/>
              <a:t>年获得国家最高科学技术奖。在过去</a:t>
            </a:r>
            <a:r>
              <a:rPr lang="en-US" altLang="zh-TW" dirty="0" smtClean="0"/>
              <a:t>20</a:t>
            </a:r>
            <a:r>
              <a:rPr lang="zh-CN" altLang="zh-TW" dirty="0" smtClean="0"/>
              <a:t>年里，袁隆平的研究成果经为中国增产了粮食超过</a:t>
            </a:r>
            <a:r>
              <a:rPr lang="en-US" altLang="zh-TW" dirty="0" smtClean="0"/>
              <a:t>3000</a:t>
            </a:r>
            <a:r>
              <a:rPr lang="zh-CN" altLang="zh-TW" dirty="0" smtClean="0"/>
              <a:t>亿公斤。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TW" sz="3200" dirty="0" smtClean="0"/>
              <a:t>产品创新的例子。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858072" cy="3604656"/>
          </a:xfrm>
        </p:spPr>
        <p:txBody>
          <a:bodyPr/>
          <a:lstStyle/>
          <a:p>
            <a:endParaRPr lang="en-US" altLang="zh-CN" b="1" dirty="0" smtClean="0"/>
          </a:p>
          <a:p>
            <a:endParaRPr lang="en-US" altLang="zh-TW" b="1" dirty="0" smtClean="0"/>
          </a:p>
          <a:p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29</a:t>
            </a:fld>
            <a:endParaRPr lang="zh-TW" altLang="en-US"/>
          </a:p>
        </p:txBody>
      </p:sp>
      <p:pic>
        <p:nvPicPr>
          <p:cNvPr id="7" name="圖片 6" descr="220px-Steve_Jobs_Headshot_2010-CROP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492896"/>
            <a:ext cx="388843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创业的成功是偶然的，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zh-TW" b="1" dirty="0" smtClean="0"/>
              <a:t>创业的失败是必然的。</a:t>
            </a:r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86064" cy="3532648"/>
          </a:xfrm>
        </p:spPr>
        <p:txBody>
          <a:bodyPr/>
          <a:lstStyle/>
          <a:p>
            <a:r>
              <a:rPr lang="zh-CN" altLang="zh-TW" b="1" dirty="0" smtClean="0"/>
              <a:t>史提夫·乔布斯</a:t>
            </a:r>
            <a:r>
              <a:rPr lang="en-US" altLang="zh-TW" dirty="0" smtClean="0"/>
              <a:t>(</a:t>
            </a:r>
            <a:r>
              <a:rPr lang="en-US" altLang="zh-TW" b="1" dirty="0" smtClean="0"/>
              <a:t>Steve Jobs</a:t>
            </a:r>
            <a:r>
              <a:rPr lang="en-US" altLang="zh-TW" dirty="0" smtClean="0"/>
              <a:t>)</a:t>
            </a:r>
            <a:r>
              <a:rPr lang="zh-CN" altLang="zh-TW" dirty="0" smtClean="0"/>
              <a:t>，</a:t>
            </a:r>
            <a:r>
              <a:rPr lang="en-US" altLang="zh-TW" dirty="0" smtClean="0"/>
              <a:t>(1955</a:t>
            </a:r>
            <a:r>
              <a:rPr lang="zh-CN" altLang="zh-TW" dirty="0" smtClean="0"/>
              <a:t>年</a:t>
            </a:r>
            <a:r>
              <a:rPr lang="en-US" altLang="zh-TW" dirty="0" smtClean="0"/>
              <a:t>02</a:t>
            </a:r>
            <a:r>
              <a:rPr lang="zh-CN" altLang="zh-TW" dirty="0" smtClean="0"/>
              <a:t>月</a:t>
            </a:r>
            <a:r>
              <a:rPr lang="en-US" altLang="zh-TW" dirty="0" smtClean="0"/>
              <a:t>24</a:t>
            </a:r>
            <a:r>
              <a:rPr lang="zh-CN" altLang="zh-TW" dirty="0" smtClean="0"/>
              <a:t>日－</a:t>
            </a:r>
            <a:r>
              <a:rPr lang="en-US" altLang="zh-TW" dirty="0" smtClean="0"/>
              <a:t>2011</a:t>
            </a:r>
            <a:r>
              <a:rPr lang="zh-CN" altLang="zh-TW" dirty="0" smtClean="0"/>
              <a:t>年</a:t>
            </a:r>
            <a:r>
              <a:rPr lang="en-US" altLang="zh-TW" dirty="0" smtClean="0"/>
              <a:t>10</a:t>
            </a:r>
            <a:r>
              <a:rPr lang="zh-CN" altLang="zh-TW" dirty="0" smtClean="0"/>
              <a:t>月</a:t>
            </a:r>
            <a:r>
              <a:rPr lang="en-US" altLang="zh-TW" dirty="0" smtClean="0"/>
              <a:t>05</a:t>
            </a:r>
            <a:r>
              <a:rPr lang="zh-CN" altLang="zh-TW" dirty="0" smtClean="0"/>
              <a:t>日</a:t>
            </a:r>
            <a:r>
              <a:rPr lang="en-US" altLang="zh-TW" dirty="0" smtClean="0"/>
              <a:t>)</a:t>
            </a:r>
            <a:r>
              <a:rPr lang="zh-CN" altLang="zh-TW" dirty="0" smtClean="0"/>
              <a:t>。</a:t>
            </a:r>
            <a:endParaRPr lang="zh-TW" altLang="zh-TW" dirty="0" smtClean="0"/>
          </a:p>
          <a:p>
            <a:r>
              <a:rPr lang="en-US" altLang="zh-TW" dirty="0" smtClean="0"/>
              <a:t>1972</a:t>
            </a:r>
            <a:r>
              <a:rPr lang="zh-CN" altLang="zh-TW" dirty="0" smtClean="0"/>
              <a:t>年高中毕业后，在俄勒冈州波特兰市的里德学院只念了一学期的书；</a:t>
            </a:r>
            <a:r>
              <a:rPr lang="en-US" altLang="zh-TW" dirty="0" smtClean="0"/>
              <a:t>1974</a:t>
            </a:r>
            <a:r>
              <a:rPr lang="zh-CN" altLang="zh-TW" dirty="0" smtClean="0"/>
              <a:t>年乔布斯在一家公司找到设计电脑游戏的工作。两年后，时年</a:t>
            </a:r>
            <a:r>
              <a:rPr lang="en-US" altLang="zh-TW" dirty="0" smtClean="0"/>
              <a:t>21</a:t>
            </a:r>
            <a:r>
              <a:rPr lang="zh-CN" altLang="zh-TW" dirty="0" smtClean="0"/>
              <a:t>岁的乔布斯和</a:t>
            </a:r>
            <a:r>
              <a:rPr lang="en-US" altLang="zh-TW" dirty="0" smtClean="0"/>
              <a:t>26</a:t>
            </a:r>
            <a:r>
              <a:rPr lang="zh-CN" altLang="zh-TW" dirty="0" smtClean="0"/>
              <a:t>岁的沃兹尼艾克在乔布斯家的车库里成立了苹果电脑公司，发起了计算机革命，并带着这些专利一步步的把苹果打造成全球最令人羡慕的，最有价值的科技企业。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30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86064" cy="3604656"/>
          </a:xfrm>
        </p:spPr>
        <p:txBody>
          <a:bodyPr>
            <a:normAutofit/>
          </a:bodyPr>
          <a:lstStyle/>
          <a:p>
            <a:r>
              <a:rPr lang="zh-CN" altLang="zh-TW" dirty="0" smtClean="0"/>
              <a:t>乔布斯的生涯极大地影响了硅谷风险创业的传奇，他将美学至上的设计理念在全世界推广开来。他对简约及便利设计的推崇为他赢得了许多忠实追随者。</a:t>
            </a:r>
            <a:endParaRPr lang="zh-TW" altLang="zh-TW" dirty="0" smtClean="0"/>
          </a:p>
          <a:p>
            <a:r>
              <a:rPr lang="zh-CN" altLang="zh-TW" dirty="0" smtClean="0"/>
              <a:t>作为引领苹果主要设计方向的英雄，乔布斯在他的整个职业生涯当中涉及到了一些不可思议的项目。实际上，乔布斯可以被归纳为超过</a:t>
            </a:r>
            <a:r>
              <a:rPr lang="en-US" altLang="zh-TW" dirty="0" smtClean="0"/>
              <a:t>230</a:t>
            </a:r>
            <a:r>
              <a:rPr lang="zh-CN" altLang="zh-TW" dirty="0" smtClean="0"/>
              <a:t>个专利的主要发明人</a:t>
            </a:r>
            <a:r>
              <a:rPr lang="en-US" altLang="zh-TW" dirty="0" smtClean="0"/>
              <a:t>/</a:t>
            </a:r>
            <a:r>
              <a:rPr lang="zh-CN" altLang="zh-TW" dirty="0" smtClean="0"/>
              <a:t>联合发明人，涉及项目从计算机和便携式设备到用户界面，扬声器，键盘，电源适配器以及电梯。 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86064" cy="3532648"/>
          </a:xfrm>
        </p:spPr>
        <p:txBody>
          <a:bodyPr>
            <a:normAutofit/>
          </a:bodyPr>
          <a:lstStyle/>
          <a:p>
            <a:r>
              <a:rPr lang="zh-CN" altLang="zh-TW" dirty="0" smtClean="0"/>
              <a:t>第一个苹果诱惑了夏娃，人类走出了伊甸园，爱情成为艺术永恒的主题；</a:t>
            </a:r>
            <a:endParaRPr lang="en-US" altLang="zh-CN" dirty="0" smtClean="0"/>
          </a:p>
          <a:p>
            <a:r>
              <a:rPr lang="zh-CN" altLang="zh-TW" dirty="0" smtClean="0"/>
              <a:t>第二个苹果砸中了牛顿，发现了万有引力定律，科学成为人类进步的强大动力；</a:t>
            </a:r>
            <a:endParaRPr lang="en-US" altLang="zh-CN" dirty="0" smtClean="0"/>
          </a:p>
          <a:p>
            <a:r>
              <a:rPr lang="zh-CN" altLang="zh-TW" dirty="0" smtClean="0"/>
              <a:t>第三个苹果成就了乔布斯，他把艺术和科学最巧妙的结合，颠覆了人类的现代生活，一个又一个的惊喜，提高了人们生活的幸福指数。</a:t>
            </a:r>
            <a:endParaRPr lang="zh-TW" altLang="zh-TW" dirty="0" smtClean="0"/>
          </a:p>
          <a:p>
            <a:r>
              <a:rPr lang="en-US" altLang="zh-TW" b="1" dirty="0" smtClean="0"/>
              <a:t> 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TW" sz="3200" dirty="0" smtClean="0"/>
              <a:t>企业制度创新的例子。</a:t>
            </a:r>
            <a:r>
              <a:rPr lang="zh-TW" altLang="zh-TW" sz="3200" dirty="0" smtClean="0"/>
              <a:t/>
            </a:r>
            <a:br>
              <a:rPr lang="zh-TW" altLang="zh-TW" sz="3200" dirty="0" smtClean="0"/>
            </a:b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86064" cy="3820680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33</a:t>
            </a:fld>
            <a:endParaRPr lang="zh-TW" altLang="en-US"/>
          </a:p>
        </p:txBody>
      </p:sp>
      <p:pic>
        <p:nvPicPr>
          <p:cNvPr id="7" name="圖片 6" descr="20109159240211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780928"/>
            <a:ext cx="309634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858072" cy="3604656"/>
          </a:xfrm>
        </p:spPr>
        <p:txBody>
          <a:bodyPr>
            <a:normAutofit fontScale="92500" lnSpcReduction="20000"/>
          </a:bodyPr>
          <a:lstStyle/>
          <a:p>
            <a:r>
              <a:rPr lang="zh-CN" altLang="zh-TW" dirty="0" smtClean="0"/>
              <a:t>马云是制度创新的高手。</a:t>
            </a:r>
            <a:r>
              <a:rPr lang="en-US" altLang="zh-TW" dirty="0" smtClean="0"/>
              <a:t>2011</a:t>
            </a:r>
            <a:r>
              <a:rPr lang="zh-CN" altLang="zh-TW" dirty="0" smtClean="0"/>
              <a:t>年</a:t>
            </a:r>
            <a:r>
              <a:rPr lang="en-US" altLang="zh-TW" dirty="0" smtClean="0"/>
              <a:t>6</a:t>
            </a:r>
            <a:r>
              <a:rPr lang="zh-CN" altLang="zh-TW" dirty="0" smtClean="0"/>
              <a:t>月</a:t>
            </a:r>
            <a:r>
              <a:rPr lang="en-US" altLang="zh-TW" dirty="0" smtClean="0"/>
              <a:t>17</a:t>
            </a:r>
            <a:r>
              <a:rPr lang="zh-CN" altLang="zh-TW" dirty="0" smtClean="0"/>
              <a:t>日阿里巴巴集团宣布，淘宝网将会分拆为三个独立的公司，即沿袭原</a:t>
            </a:r>
            <a:r>
              <a:rPr lang="en-US" altLang="zh-TW" dirty="0" smtClean="0"/>
              <a:t>C2C</a:t>
            </a:r>
            <a:r>
              <a:rPr lang="zh-CN" altLang="zh-TW" dirty="0" smtClean="0"/>
              <a:t>业务的淘宝网（</a:t>
            </a:r>
            <a:r>
              <a:rPr lang="en-US" altLang="zh-TW" dirty="0" smtClean="0"/>
              <a:t>taobao.com</a:t>
            </a:r>
            <a:r>
              <a:rPr lang="zh-CN" altLang="zh-TW" dirty="0" smtClean="0"/>
              <a:t>），平台型</a:t>
            </a:r>
            <a:r>
              <a:rPr lang="en-US" altLang="zh-TW" dirty="0" smtClean="0"/>
              <a:t>B2C</a:t>
            </a:r>
            <a:r>
              <a:rPr lang="zh-CN" altLang="zh-TW" dirty="0" smtClean="0"/>
              <a:t>电子商务服务商淘宝商城（</a:t>
            </a:r>
            <a:r>
              <a:rPr lang="en-US" altLang="zh-TW" dirty="0" smtClean="0"/>
              <a:t>tmall.com</a:t>
            </a:r>
            <a:r>
              <a:rPr lang="zh-CN" altLang="zh-TW" dirty="0" smtClean="0"/>
              <a:t>）和一站式购物搜索引擎一淘网（</a:t>
            </a:r>
            <a:r>
              <a:rPr lang="en-US" altLang="zh-TW" dirty="0" smtClean="0"/>
              <a:t>etao.com</a:t>
            </a:r>
            <a:r>
              <a:rPr lang="zh-CN" altLang="zh-TW" dirty="0" smtClean="0"/>
              <a:t>）。</a:t>
            </a:r>
            <a:endParaRPr lang="en-US" altLang="zh-CN" dirty="0" smtClean="0"/>
          </a:p>
          <a:p>
            <a:endParaRPr lang="zh-TW" altLang="zh-TW" dirty="0" smtClean="0"/>
          </a:p>
          <a:p>
            <a:r>
              <a:rPr lang="zh-CN" altLang="zh-TW" dirty="0" smtClean="0"/>
              <a:t>业界对淘宝网的估值已达</a:t>
            </a:r>
            <a:r>
              <a:rPr lang="en-US" altLang="zh-TW" dirty="0" smtClean="0"/>
              <a:t>200</a:t>
            </a:r>
            <a:r>
              <a:rPr lang="zh-CN" altLang="zh-TW" dirty="0" smtClean="0"/>
              <a:t>亿美元，阿里巴巴集团的控股情况是，雅虎拥有</a:t>
            </a:r>
            <a:r>
              <a:rPr lang="en-US" altLang="zh-TW" dirty="0" smtClean="0"/>
              <a:t>39%</a:t>
            </a:r>
            <a:r>
              <a:rPr lang="zh-CN" altLang="zh-TW" dirty="0" smtClean="0"/>
              <a:t>的股权，是第一大股东，马云及持股高管占</a:t>
            </a:r>
            <a:r>
              <a:rPr lang="en-US" altLang="zh-TW" dirty="0" smtClean="0"/>
              <a:t>31.7%</a:t>
            </a:r>
            <a:r>
              <a:rPr lang="zh-CN" altLang="zh-TW" dirty="0" smtClean="0"/>
              <a:t>的股权，日本软银拥有</a:t>
            </a:r>
            <a:r>
              <a:rPr lang="en-US" altLang="zh-TW" dirty="0" smtClean="0"/>
              <a:t>29.1%</a:t>
            </a:r>
            <a:r>
              <a:rPr lang="zh-CN" altLang="zh-TW" dirty="0" smtClean="0"/>
              <a:t>的股权。淘宝是阿里巴巴的全资子公司。淘宝每一元钱的盈利，雅虎就要占近四成。</a:t>
            </a:r>
            <a:endParaRPr lang="zh-TW" altLang="zh-TW" dirty="0" smtClean="0"/>
          </a:p>
          <a:p>
            <a:r>
              <a:rPr lang="zh-CN" altLang="zh-TW" dirty="0" smtClean="0"/>
              <a:t>支付宝纠纷还在继续，阿里巴巴集团又推出拆分淘宝网的大动作。</a:t>
            </a:r>
            <a:endParaRPr lang="en-US" altLang="zh-CN" dirty="0" smtClean="0"/>
          </a:p>
          <a:p>
            <a:endParaRPr lang="zh-TW" altLang="zh-TW" dirty="0" smtClean="0"/>
          </a:p>
          <a:p>
            <a:r>
              <a:rPr lang="en-US" altLang="zh-TW" b="1" dirty="0" smtClean="0"/>
              <a:t>“</a:t>
            </a:r>
            <a:r>
              <a:rPr lang="zh-CN" altLang="zh-TW" b="1" dirty="0" smtClean="0"/>
              <a:t>变化是痛苦的，没有一次变化会顺利发生。</a:t>
            </a:r>
            <a:r>
              <a:rPr lang="en-US" altLang="zh-TW" b="1" dirty="0" smtClean="0"/>
              <a:t>”</a:t>
            </a:r>
            <a:r>
              <a:rPr lang="zh-CN" altLang="zh-TW" b="1" dirty="0" smtClean="0"/>
              <a:t>马云说，</a:t>
            </a:r>
            <a:r>
              <a:rPr lang="en-US" altLang="zh-TW" b="1" dirty="0" smtClean="0"/>
              <a:t>“</a:t>
            </a:r>
            <a:r>
              <a:rPr lang="zh-CN" altLang="zh-TW" b="1" dirty="0" smtClean="0"/>
              <a:t>我们必须变化，我们必须变化在变化之前。</a:t>
            </a:r>
            <a:r>
              <a:rPr lang="en-US" altLang="zh-TW" b="1" dirty="0" smtClean="0"/>
              <a:t>”</a:t>
            </a:r>
            <a:endParaRPr lang="zh-TW" altLang="zh-TW" b="1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86064" cy="346064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6</a:t>
            </a:r>
            <a:r>
              <a:rPr lang="zh-CN" altLang="en-US" b="1" dirty="0" smtClean="0"/>
              <a:t>、</a:t>
            </a:r>
            <a:r>
              <a:rPr lang="zh-CN" altLang="zh-TW" b="1" dirty="0" smtClean="0"/>
              <a:t>关系</a:t>
            </a:r>
            <a:endParaRPr lang="en-US" altLang="zh-CN" b="1" dirty="0" smtClean="0"/>
          </a:p>
          <a:p>
            <a:endParaRPr lang="zh-TW" altLang="zh-TW" dirty="0" smtClean="0"/>
          </a:p>
          <a:p>
            <a:r>
              <a:rPr lang="zh-CN" altLang="en-US" b="1" dirty="0" smtClean="0"/>
              <a:t>（</a:t>
            </a:r>
            <a:r>
              <a:rPr lang="en-US" altLang="zh-TW" b="1" dirty="0" smtClean="0"/>
              <a:t>1</a:t>
            </a:r>
            <a:r>
              <a:rPr lang="zh-CN" altLang="en-US" b="1" dirty="0" smtClean="0"/>
              <a:t>）</a:t>
            </a:r>
            <a:r>
              <a:rPr lang="zh-CN" altLang="zh-TW" b="1" dirty="0" smtClean="0"/>
              <a:t>人际关系的定义：</a:t>
            </a:r>
            <a:endParaRPr lang="en-US" altLang="zh-CN" b="1" dirty="0" smtClean="0"/>
          </a:p>
          <a:p>
            <a:endParaRPr lang="zh-TW" altLang="zh-TW" dirty="0" smtClean="0"/>
          </a:p>
          <a:p>
            <a:r>
              <a:rPr lang="zh-CN" altLang="zh-TW" dirty="0" smtClean="0"/>
              <a:t>社会人群中因交往而构成的相互依存和相互联系的社会关系</a:t>
            </a:r>
            <a:r>
              <a:rPr lang="zh-CN" altLang="en-US" dirty="0" smtClean="0"/>
              <a:t>。</a:t>
            </a:r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 smtClean="0"/>
              <a:t>（</a:t>
            </a:r>
            <a:r>
              <a:rPr lang="en-US" altLang="zh-TW" b="1" dirty="0" smtClean="0"/>
              <a:t>2</a:t>
            </a:r>
            <a:r>
              <a:rPr lang="zh-CN" altLang="en-US" b="1" dirty="0" smtClean="0"/>
              <a:t>）</a:t>
            </a:r>
            <a:r>
              <a:rPr lang="zh-CN" altLang="zh-TW" b="1" dirty="0" smtClean="0"/>
              <a:t>《成语词典》中描绘“人际关系”的成语：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36</a:t>
            </a:fld>
            <a:endParaRPr lang="zh-TW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1340768"/>
            <a:ext cx="7786064" cy="4968552"/>
          </a:xfrm>
        </p:spPr>
        <p:txBody>
          <a:bodyPr>
            <a:normAutofit/>
          </a:bodyPr>
          <a:lstStyle/>
          <a:p>
            <a:r>
              <a:rPr lang="zh-CN" altLang="zh-TW" b="1" dirty="0" smtClean="0"/>
              <a:t>褒意或中性。</a:t>
            </a:r>
            <a:endParaRPr lang="en-US" altLang="zh-CN" b="1" dirty="0" smtClean="0"/>
          </a:p>
          <a:p>
            <a:r>
              <a:rPr lang="zh-CN" altLang="zh-TW" b="1" dirty="0" smtClean="0"/>
              <a:t> </a:t>
            </a:r>
            <a:endParaRPr lang="zh-TW" altLang="zh-TW" dirty="0" smtClean="0"/>
          </a:p>
          <a:p>
            <a:r>
              <a:rPr lang="zh-CN" altLang="zh-TW" dirty="0" smtClean="0"/>
              <a:t>暗送秋波、八面玲珑、比翼双飞、比肩继踵、不分彼此、不偏不倚、不谋而合、不即不离、唇枪舌剑、道不同不相为谋、唇亡齿寒、耳鬓厮磨、夫唱妇随、辅车相依、肝胆相照、恭敬不如从命、和哀共济、己所不欲，勿施于人、掎角之势、礼尚住来、李代桃僵、难舍难分、秦晋之好、青梅竹马、讨价还价、同病相怜、同仇敌忾、如影随形、同甘共苦、同工异曲、同心同德、同舟共济、同心协力、投桃报李、忘年之交、物以类聚，人以群分、相安无事、相得益彰、相辅相成、相敬如宾、相依为命、相濡以沫、相映成趣、相知恨晚、小鸟依人、心心相印、休戚与共、血肉相联、与人为善、</a:t>
            </a:r>
            <a:r>
              <a:rPr lang="en-US" altLang="zh-TW" dirty="0" smtClean="0"/>
              <a:t>……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37</a:t>
            </a:fld>
            <a:endParaRPr lang="zh-TW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9552" y="1340768"/>
            <a:ext cx="7776864" cy="4896544"/>
          </a:xfrm>
        </p:spPr>
        <p:txBody>
          <a:bodyPr>
            <a:normAutofit/>
          </a:bodyPr>
          <a:lstStyle/>
          <a:p>
            <a:r>
              <a:rPr lang="zh-CN" altLang="zh-TW" b="1" dirty="0" smtClean="0"/>
              <a:t>贬意。</a:t>
            </a:r>
            <a:endParaRPr lang="en-US" altLang="zh-CN" b="1" dirty="0" smtClean="0"/>
          </a:p>
          <a:p>
            <a:r>
              <a:rPr lang="zh-CN" altLang="zh-TW" dirty="0" smtClean="0"/>
              <a:t> </a:t>
            </a:r>
            <a:endParaRPr lang="zh-TW" altLang="zh-TW" dirty="0" smtClean="0"/>
          </a:p>
          <a:p>
            <a:r>
              <a:rPr lang="zh-CN" altLang="zh-TW" dirty="0" smtClean="0"/>
              <a:t>不共戴天、尔虞我诈、反客为主、格格不入、各行其是、各得其所、各自为政、各执一词、鹤立鸡群、挤眉弄眼、眉来眼去、离群索居、马首是瞻、难兄难弟、你死我活、鸟尽弓藏、兔死狗烹、敌灭臣亡、朋比为奸、鹊巢鸠占、认贼作父、如丧考妣、螳螂捕蝉，黄雀在后、同床异梦、同归于尽、同流合污、同室操戈、忘恩负义、委过于人、我行我素、卧榻之侧，岂容他人鼾睡、相持不下、相煎太急、相生相克、相形见绌、项庄舞剑，意在沛公、小巫见大巫、臭味相投、与虎谋皮、鹬蚌相争，渔翁得利、</a:t>
            </a:r>
            <a:r>
              <a:rPr lang="en-US" altLang="zh-TW" dirty="0" smtClean="0"/>
              <a:t>…… 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38</a:t>
            </a:fld>
            <a:endParaRPr lang="zh-TW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67544" y="2780928"/>
            <a:ext cx="7786064" cy="346064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</a:t>
            </a:r>
            <a:r>
              <a:rPr lang="zh-CN" altLang="zh-TW" b="1" dirty="0" smtClean="0"/>
              <a:t>如何维系良好的人际关系</a:t>
            </a:r>
            <a:endParaRPr lang="zh-TW" altLang="zh-TW" dirty="0" smtClean="0"/>
          </a:p>
          <a:p>
            <a:r>
              <a:rPr lang="zh-CN" altLang="zh-TW" dirty="0" smtClean="0"/>
              <a:t>人际关系的外在表现是伦理，而伦理是人与人之间合理的分际与职分。</a:t>
            </a:r>
            <a:endParaRPr lang="en-US" altLang="zh-CN" dirty="0" smtClean="0"/>
          </a:p>
          <a:p>
            <a:endParaRPr lang="en-US" altLang="zh-TW" b="1" dirty="0" smtClean="0"/>
          </a:p>
          <a:p>
            <a:r>
              <a:rPr lang="en-US" altLang="zh-TW" b="1" dirty="0" smtClean="0"/>
              <a:t>“</a:t>
            </a:r>
            <a:r>
              <a:rPr lang="zh-CN" altLang="zh-TW" b="1" dirty="0" smtClean="0"/>
              <a:t>己所不欲</a:t>
            </a:r>
            <a:r>
              <a:rPr lang="en-US" altLang="zh-TW" b="1" dirty="0" smtClean="0"/>
              <a:t>,</a:t>
            </a:r>
            <a:r>
              <a:rPr lang="zh-CN" altLang="zh-TW" b="1" dirty="0" smtClean="0"/>
              <a:t>勿施于人</a:t>
            </a:r>
            <a:r>
              <a:rPr lang="en-US" altLang="zh-TW" b="1" dirty="0" smtClean="0"/>
              <a:t>”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r>
              <a:rPr lang="en-US" altLang="zh-TW" b="1" dirty="0" smtClean="0"/>
              <a:t>“</a:t>
            </a:r>
            <a:r>
              <a:rPr lang="zh-CN" altLang="zh-TW" b="1" dirty="0" smtClean="0"/>
              <a:t>投其所好</a:t>
            </a:r>
            <a:r>
              <a:rPr lang="en-US" altLang="zh-TW" b="1" dirty="0" smtClean="0"/>
              <a:t>”</a:t>
            </a:r>
            <a:r>
              <a:rPr lang="zh-CN" altLang="en-US" b="1" dirty="0" smtClean="0"/>
              <a:t>；</a:t>
            </a:r>
            <a:endParaRPr lang="en-US" altLang="zh-TW" b="1" dirty="0" smtClean="0"/>
          </a:p>
          <a:p>
            <a:r>
              <a:rPr lang="zh-CN" altLang="en-US" b="1" dirty="0" smtClean="0"/>
              <a:t>“</a:t>
            </a:r>
            <a:r>
              <a:rPr lang="zh-CN" altLang="zh-TW" b="1" dirty="0" smtClean="0"/>
              <a:t>投桃报李</a:t>
            </a:r>
            <a:r>
              <a:rPr lang="en-US" altLang="zh-TW" b="1" dirty="0" smtClean="0"/>
              <a:t>”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r>
              <a:rPr lang="zh-CN" altLang="en-US" b="1" dirty="0" smtClean="0"/>
              <a:t>“将欲取之 ，必先予之”；</a:t>
            </a:r>
          </a:p>
          <a:p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en-US" altLang="zh-TW" b="1" dirty="0" smtClean="0"/>
              <a:t>………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39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如果要你上天堂，就教你去创业；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zh-TW" b="1" dirty="0" smtClean="0"/>
              <a:t>如果要你下地狱，也教你去创业。</a:t>
            </a:r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636912"/>
            <a:ext cx="7786064" cy="367240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</a:t>
            </a:r>
            <a:r>
              <a:rPr lang="zh-CN" altLang="en-US" dirty="0" smtClean="0"/>
              <a:t>、</a:t>
            </a:r>
            <a:r>
              <a:rPr lang="zh-CN" altLang="zh-TW" dirty="0" smtClean="0"/>
              <a:t>认识关系，建立关系，维护关系，利用关系，目的是获取最大</a:t>
            </a:r>
            <a:r>
              <a:rPr lang="zh-CN" altLang="en-US" dirty="0" smtClean="0"/>
              <a:t>的</a:t>
            </a:r>
            <a:r>
              <a:rPr lang="zh-CN" altLang="zh-TW" dirty="0" smtClean="0"/>
              <a:t>利益。</a:t>
            </a:r>
            <a:endParaRPr lang="zh-TW" altLang="zh-TW" dirty="0" smtClean="0"/>
          </a:p>
          <a:p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40</a:t>
            </a:fld>
            <a:endParaRPr lang="zh-TW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B</a:t>
            </a:r>
            <a:r>
              <a:rPr lang="zh-CN" altLang="en-US" dirty="0" smtClean="0"/>
              <a:t>、</a:t>
            </a:r>
            <a:r>
              <a:rPr lang="zh-CN" altLang="zh-TW" dirty="0" smtClean="0"/>
              <a:t>就象时间就是金钱，科技就是生产力一样，关系也是金钱，也是生产力。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41</a:t>
            </a:fld>
            <a:endParaRPr lang="zh-TW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zh-TW" dirty="0" smtClean="0"/>
          </a:p>
          <a:p>
            <a:r>
              <a:rPr lang="en-US" altLang="zh-CN" dirty="0" smtClean="0"/>
              <a:t>C</a:t>
            </a:r>
            <a:r>
              <a:rPr lang="zh-CN" altLang="en-US" dirty="0" smtClean="0"/>
              <a:t>、</a:t>
            </a:r>
            <a:r>
              <a:rPr lang="zh-CN" altLang="zh-TW" dirty="0" smtClean="0"/>
              <a:t>文化背景不同，对人际关系的认识也不同，甚至相左，产生不同结果。</a:t>
            </a:r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42</a:t>
            </a:fld>
            <a:endParaRPr lang="zh-TW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</a:t>
            </a:r>
            <a:r>
              <a:rPr lang="zh-CN" altLang="en-US" dirty="0" smtClean="0"/>
              <a:t>、</a:t>
            </a:r>
            <a:r>
              <a:rPr lang="zh-CN" altLang="zh-TW" dirty="0" smtClean="0"/>
              <a:t>人际关系的本质是交换，是一种对价。大多数可用一般等价物，即货币的数量来</a:t>
            </a:r>
            <a:r>
              <a:rPr lang="zh-CN" altLang="en-US" dirty="0" smtClean="0"/>
              <a:t>衡</a:t>
            </a:r>
            <a:r>
              <a:rPr lang="zh-CN" altLang="zh-TW" dirty="0" smtClean="0"/>
              <a:t>量。但也有</a:t>
            </a:r>
            <a:r>
              <a:rPr lang="zh-CN" altLang="en-US" dirty="0" smtClean="0"/>
              <a:t>的</a:t>
            </a:r>
            <a:r>
              <a:rPr lang="zh-CN" altLang="zh-TW" dirty="0" smtClean="0"/>
              <a:t>用货币量难以计算，</a:t>
            </a:r>
            <a:r>
              <a:rPr lang="zh-CN" altLang="en-US" dirty="0" smtClean="0"/>
              <a:t>甚至</a:t>
            </a:r>
            <a:r>
              <a:rPr lang="zh-CN" altLang="zh-TW" dirty="0" smtClean="0"/>
              <a:t>是不等价的，但一定要还的。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43</a:t>
            </a:fld>
            <a:endParaRPr lang="zh-TW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E</a:t>
            </a:r>
            <a:r>
              <a:rPr lang="zh-CN" altLang="en-US" dirty="0" smtClean="0"/>
              <a:t>、</a:t>
            </a:r>
            <a:r>
              <a:rPr lang="zh-CN" altLang="zh-TW" dirty="0" smtClean="0"/>
              <a:t>良好的人际关系，可以获得巨大的经济利益、政治利益和其</a:t>
            </a:r>
            <a:r>
              <a:rPr lang="zh-CN" altLang="en-US" dirty="0" smtClean="0"/>
              <a:t>它</a:t>
            </a:r>
            <a:r>
              <a:rPr lang="zh-CN" altLang="zh-TW" dirty="0" smtClean="0"/>
              <a:t>利益。</a:t>
            </a:r>
            <a:endParaRPr lang="zh-TW" altLang="zh-TW" dirty="0" smtClean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44</a:t>
            </a:fld>
            <a:endParaRPr lang="zh-TW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F</a:t>
            </a:r>
            <a:r>
              <a:rPr lang="zh-CN" altLang="en-US" dirty="0" smtClean="0"/>
              <a:t>、</a:t>
            </a:r>
            <a:r>
              <a:rPr lang="zh-CN" altLang="zh-TW" dirty="0" smtClean="0"/>
              <a:t>建立、处理、维系各种人际关系，靠智慧、靠谋略、靠聪明才智、靠长期不懈地经营，甚至几代人的不断接力经营。</a:t>
            </a:r>
            <a:endParaRPr lang="zh-TW" altLang="zh-TW" dirty="0" smtClean="0"/>
          </a:p>
          <a:p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45</a:t>
            </a:fld>
            <a:endParaRPr lang="zh-TW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86064" cy="3676664"/>
          </a:xfrm>
        </p:spPr>
        <p:txBody>
          <a:bodyPr>
            <a:normAutofit/>
          </a:bodyPr>
          <a:lstStyle/>
          <a:p>
            <a:r>
              <a:rPr lang="zh-CN" altLang="zh-TW" b="1" dirty="0" smtClean="0"/>
              <a:t>总结：</a:t>
            </a:r>
            <a:endParaRPr lang="zh-TW" altLang="zh-TW" dirty="0" smtClean="0"/>
          </a:p>
          <a:p>
            <a:r>
              <a:rPr lang="zh-CN" altLang="zh-TW" dirty="0" smtClean="0"/>
              <a:t>创业的内在要素中，创意和才能最为重要的。其次才是管理、创新、性格、关系等要素。资金、人才、技术、市场、环境等是创业的外在要素。</a:t>
            </a:r>
            <a:endParaRPr lang="en-US" altLang="zh-CN" dirty="0" smtClean="0"/>
          </a:p>
          <a:p>
            <a:r>
              <a:rPr lang="zh-CN" altLang="zh-TW" dirty="0" smtClean="0"/>
              <a:t>在市场经济的环境下，有才能的创业者，很容易找到资金、人才、技术等，创业的其它要素能充分发挥作用。</a:t>
            </a:r>
            <a:endParaRPr lang="en-US" altLang="zh-CN" dirty="0" smtClean="0"/>
          </a:p>
          <a:p>
            <a:endParaRPr lang="zh-TW" altLang="zh-TW" dirty="0" smtClean="0"/>
          </a:p>
          <a:p>
            <a:r>
              <a:rPr lang="zh-CN" altLang="zh-TW" b="1" dirty="0" smtClean="0"/>
              <a:t>推荐的杂志和网站：《创业邦》、《创业家》。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二、再说就业。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47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（一）个人素质是打好工的关键。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就业者的素质</a:t>
            </a:r>
            <a:r>
              <a:rPr lang="en-US" altLang="zh-TW" b="1" dirty="0" smtClean="0"/>
              <a:t>=</a:t>
            </a:r>
            <a:r>
              <a:rPr lang="zh-CN" altLang="zh-TW" b="1" dirty="0" smtClean="0"/>
              <a:t>格致诚正修齐治平</a:t>
            </a:r>
            <a:endParaRPr lang="zh-TW" altLang="zh-TW" dirty="0" smtClean="0"/>
          </a:p>
          <a:p>
            <a:endParaRPr lang="zh-TW" altLang="en-US" i="1" dirty="0" smtClean="0"/>
          </a:p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49</a:t>
            </a:fld>
            <a:endParaRPr lang="zh-TW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dirty="0" smtClean="0"/>
              <a:t>介绍几位大家熟悉的在天堂、在地狱、在人间的创业者。</a:t>
            </a:r>
            <a:endParaRPr lang="zh-TW" altLang="zh-TW" dirty="0" smtClean="0"/>
          </a:p>
          <a:p>
            <a:endParaRPr lang="en-US" altLang="zh-CN" b="1" dirty="0" smtClean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9552" y="2708920"/>
            <a:ext cx="7776864" cy="3744416"/>
          </a:xfrm>
        </p:spPr>
        <p:txBody>
          <a:bodyPr/>
          <a:lstStyle/>
          <a:p>
            <a:r>
              <a:rPr lang="en-US" altLang="zh-TW" dirty="0" smtClean="0"/>
              <a:t>“</a:t>
            </a:r>
            <a:r>
              <a:rPr lang="zh-CN" altLang="zh-TW" dirty="0" smtClean="0"/>
              <a:t>格致诚正</a:t>
            </a:r>
            <a:r>
              <a:rPr lang="en-US" altLang="zh-TW" dirty="0" smtClean="0"/>
              <a:t>”</a:t>
            </a:r>
            <a:r>
              <a:rPr lang="zh-CN" altLang="zh-TW" dirty="0" smtClean="0"/>
              <a:t>，即</a:t>
            </a:r>
            <a:r>
              <a:rPr lang="en-US" altLang="zh-TW" dirty="0" smtClean="0"/>
              <a:t>“</a:t>
            </a:r>
            <a:r>
              <a:rPr lang="zh-CN" altLang="zh-TW" dirty="0" smtClean="0"/>
              <a:t>格物，致知，诚意，正心</a:t>
            </a:r>
            <a:r>
              <a:rPr lang="en-US" altLang="zh-TW" dirty="0" smtClean="0"/>
              <a:t>”</a:t>
            </a:r>
            <a:r>
              <a:rPr lang="zh-CN" altLang="zh-TW" dirty="0" smtClean="0"/>
              <a:t>。</a:t>
            </a:r>
            <a:r>
              <a:rPr lang="en-US" altLang="zh-TW" dirty="0" smtClean="0"/>
              <a:t> “</a:t>
            </a:r>
            <a:r>
              <a:rPr lang="zh-CN" altLang="zh-TW" dirty="0" smtClean="0"/>
              <a:t>格物</a:t>
            </a:r>
            <a:r>
              <a:rPr lang="en-US" altLang="zh-TW" dirty="0" smtClean="0"/>
              <a:t>”</a:t>
            </a:r>
            <a:r>
              <a:rPr lang="zh-CN" altLang="zh-TW" dirty="0" smtClean="0"/>
              <a:t>是研究万物</a:t>
            </a:r>
            <a:r>
              <a:rPr lang="zh-CN" altLang="en-US" dirty="0" smtClean="0"/>
              <a:t>；</a:t>
            </a:r>
            <a:r>
              <a:rPr lang="en-US" altLang="zh-TW" dirty="0" smtClean="0"/>
              <a:t>“</a:t>
            </a:r>
            <a:r>
              <a:rPr lang="zh-CN" altLang="zh-TW" dirty="0" smtClean="0"/>
              <a:t>致知</a:t>
            </a:r>
            <a:r>
              <a:rPr lang="en-US" altLang="zh-TW" dirty="0" smtClean="0"/>
              <a:t>”</a:t>
            </a:r>
            <a:r>
              <a:rPr lang="zh-CN" altLang="zh-TW" dirty="0" smtClean="0"/>
              <a:t>是得到</a:t>
            </a:r>
            <a:r>
              <a:rPr lang="en-US" altLang="zh-TW" dirty="0" smtClean="0"/>
              <a:t>“</a:t>
            </a:r>
            <a:r>
              <a:rPr lang="zh-CN" altLang="zh-TW" dirty="0" smtClean="0"/>
              <a:t>智慧、知识、见识</a:t>
            </a:r>
            <a:r>
              <a:rPr lang="en-US" altLang="zh-TW" dirty="0" smtClean="0"/>
              <a:t>”</a:t>
            </a:r>
            <a:r>
              <a:rPr lang="zh-CN" altLang="en-US" dirty="0" smtClean="0"/>
              <a:t>；</a:t>
            </a:r>
            <a:r>
              <a:rPr lang="en-US" altLang="zh-TW" dirty="0" smtClean="0"/>
              <a:t>“</a:t>
            </a:r>
            <a:r>
              <a:rPr lang="zh-CN" altLang="zh-TW" dirty="0" smtClean="0"/>
              <a:t>正心</a:t>
            </a:r>
            <a:r>
              <a:rPr lang="en-US" altLang="zh-TW" dirty="0" smtClean="0"/>
              <a:t>”</a:t>
            </a:r>
            <a:r>
              <a:rPr lang="zh-CN" altLang="zh-TW" dirty="0" smtClean="0"/>
              <a:t>，心无私欲，立足正道</a:t>
            </a:r>
            <a:r>
              <a:rPr lang="zh-CN" altLang="en-US" dirty="0" smtClean="0"/>
              <a:t>；</a:t>
            </a:r>
            <a:r>
              <a:rPr lang="en-US" altLang="zh-TW" dirty="0" smtClean="0"/>
              <a:t>“</a:t>
            </a:r>
            <a:r>
              <a:rPr lang="zh-CN" altLang="zh-TW" dirty="0" smtClean="0"/>
              <a:t>诚意</a:t>
            </a:r>
            <a:r>
              <a:rPr lang="en-US" altLang="zh-TW" dirty="0" smtClean="0"/>
              <a:t>”</a:t>
            </a:r>
            <a:r>
              <a:rPr lang="zh-CN" altLang="zh-TW" dirty="0" smtClean="0"/>
              <a:t>，言行一致，诚信。</a:t>
            </a:r>
            <a:endParaRPr lang="en-US" altLang="zh-CN" dirty="0" smtClean="0"/>
          </a:p>
          <a:p>
            <a:r>
              <a:rPr lang="en-US" altLang="zh-TW" dirty="0" smtClean="0"/>
              <a:t>“</a:t>
            </a:r>
            <a:r>
              <a:rPr lang="zh-CN" altLang="zh-TW" dirty="0" smtClean="0"/>
              <a:t>修齐治平</a:t>
            </a:r>
            <a:r>
              <a:rPr lang="en-US" altLang="zh-TW" dirty="0" smtClean="0"/>
              <a:t>”</a:t>
            </a:r>
            <a:r>
              <a:rPr lang="zh-CN" altLang="zh-TW" dirty="0" smtClean="0"/>
              <a:t>，</a:t>
            </a:r>
            <a:r>
              <a:rPr lang="zh-CN" altLang="en-US" dirty="0" smtClean="0"/>
              <a:t>即</a:t>
            </a:r>
            <a:r>
              <a:rPr lang="en-US" altLang="zh-TW" dirty="0" smtClean="0"/>
              <a:t>“</a:t>
            </a:r>
            <a:r>
              <a:rPr lang="zh-CN" altLang="zh-TW" dirty="0" smtClean="0"/>
              <a:t>修身、齐家、治国、平天下</a:t>
            </a:r>
            <a:r>
              <a:rPr lang="en-US" altLang="zh-TW" dirty="0" smtClean="0"/>
              <a:t>”</a:t>
            </a:r>
            <a:r>
              <a:rPr lang="zh-CN" altLang="en-US" dirty="0" smtClean="0"/>
              <a:t>。</a:t>
            </a:r>
            <a:r>
              <a:rPr lang="zh-CN" altLang="zh-TW" dirty="0" smtClean="0"/>
              <a:t>（出自《礼记</a:t>
            </a:r>
            <a:r>
              <a:rPr lang="en-US" altLang="zh-TW" dirty="0" smtClean="0"/>
              <a:t>.</a:t>
            </a:r>
            <a:r>
              <a:rPr lang="zh-CN" altLang="zh-TW" dirty="0" smtClean="0"/>
              <a:t>大学》）</a:t>
            </a:r>
            <a:endParaRPr lang="en-US" altLang="zh-CN" dirty="0" smtClean="0"/>
          </a:p>
          <a:p>
            <a:r>
              <a:rPr lang="en-US" altLang="zh-TW" dirty="0" smtClean="0"/>
              <a:t>“</a:t>
            </a:r>
            <a:r>
              <a:rPr lang="zh-CN" altLang="zh-TW" dirty="0" smtClean="0"/>
              <a:t>修身</a:t>
            </a:r>
            <a:r>
              <a:rPr lang="zh-CN" altLang="en-US" dirty="0" smtClean="0"/>
              <a:t>”</a:t>
            </a:r>
            <a:r>
              <a:rPr lang="zh-CN" altLang="zh-TW" dirty="0" smtClean="0"/>
              <a:t>自我修练</a:t>
            </a:r>
            <a:r>
              <a:rPr lang="zh-CN" altLang="en-US" dirty="0" smtClean="0"/>
              <a:t>；</a:t>
            </a:r>
            <a:r>
              <a:rPr lang="zh-CN" altLang="zh-TW" dirty="0" smtClean="0"/>
              <a:t>有文化、有教养、有本事后，帮助大夫打理采邑叫</a:t>
            </a:r>
            <a:r>
              <a:rPr lang="en-US" altLang="zh-TW" dirty="0" smtClean="0"/>
              <a:t>“</a:t>
            </a:r>
            <a:r>
              <a:rPr lang="zh-CN" altLang="zh-TW" dirty="0" smtClean="0"/>
              <a:t>齐家</a:t>
            </a:r>
            <a:r>
              <a:rPr lang="en-US" altLang="zh-TW" dirty="0" smtClean="0"/>
              <a:t>”</a:t>
            </a:r>
            <a:r>
              <a:rPr lang="zh-CN" altLang="en-US" dirty="0" smtClean="0"/>
              <a:t>；</a:t>
            </a:r>
            <a:r>
              <a:rPr lang="zh-CN" altLang="zh-TW" dirty="0" smtClean="0"/>
              <a:t>协助诸侯治理邦国叫</a:t>
            </a:r>
            <a:r>
              <a:rPr lang="en-US" altLang="zh-TW" dirty="0" smtClean="0"/>
              <a:t>“</a:t>
            </a:r>
            <a:r>
              <a:rPr lang="zh-CN" altLang="zh-TW" dirty="0" smtClean="0"/>
              <a:t>治国</a:t>
            </a:r>
            <a:r>
              <a:rPr lang="en-US" altLang="zh-TW" dirty="0" smtClean="0"/>
              <a:t>”</a:t>
            </a:r>
            <a:r>
              <a:rPr lang="zh-CN" altLang="en-US" dirty="0" smtClean="0"/>
              <a:t>；</a:t>
            </a:r>
            <a:r>
              <a:rPr lang="zh-CN" altLang="zh-TW" dirty="0" smtClean="0"/>
              <a:t>辅助天子安定四海叫</a:t>
            </a:r>
            <a:r>
              <a:rPr lang="en-US" altLang="zh-TW" dirty="0" smtClean="0"/>
              <a:t>“</a:t>
            </a:r>
            <a:r>
              <a:rPr lang="zh-CN" altLang="zh-TW" dirty="0" smtClean="0"/>
              <a:t>平天下</a:t>
            </a:r>
            <a:r>
              <a:rPr lang="en-US" altLang="zh-TW" dirty="0" smtClean="0"/>
              <a:t>”</a:t>
            </a:r>
            <a:r>
              <a:rPr lang="zh-CN" altLang="zh-TW" dirty="0" smtClean="0"/>
              <a:t>。</a:t>
            </a:r>
            <a:endParaRPr lang="en-US" altLang="zh-CN" dirty="0" smtClean="0"/>
          </a:p>
          <a:p>
            <a:r>
              <a:rPr lang="zh-CN" altLang="zh-TW" dirty="0" smtClean="0"/>
              <a:t>有的学者把</a:t>
            </a:r>
            <a:r>
              <a:rPr lang="en-US" altLang="zh-TW" dirty="0" smtClean="0"/>
              <a:t>“</a:t>
            </a:r>
            <a:r>
              <a:rPr lang="zh-CN" altLang="zh-TW" dirty="0" smtClean="0"/>
              <a:t>齐家</a:t>
            </a:r>
            <a:r>
              <a:rPr lang="en-US" altLang="zh-TW" dirty="0" smtClean="0"/>
              <a:t>”</a:t>
            </a:r>
            <a:r>
              <a:rPr lang="zh-CN" altLang="zh-TW" dirty="0" smtClean="0"/>
              <a:t>解释为</a:t>
            </a:r>
            <a:r>
              <a:rPr lang="en-US" altLang="zh-TW" dirty="0" smtClean="0"/>
              <a:t>“</a:t>
            </a:r>
            <a:r>
              <a:rPr lang="zh-CN" altLang="zh-TW" dirty="0" smtClean="0"/>
              <a:t>士</a:t>
            </a:r>
            <a:r>
              <a:rPr lang="en-US" altLang="zh-TW" dirty="0" smtClean="0"/>
              <a:t>”</a:t>
            </a:r>
            <a:r>
              <a:rPr lang="zh-CN" altLang="zh-TW" dirty="0" smtClean="0"/>
              <a:t>把自己的家建设好。</a:t>
            </a:r>
            <a:endParaRPr lang="zh-TW" altLang="zh-TW" dirty="0" smtClean="0"/>
          </a:p>
          <a:p>
            <a:endParaRPr lang="en-US" altLang="zh-CN" dirty="0" smtClean="0"/>
          </a:p>
          <a:p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50</a:t>
            </a:fld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（二）最好的是政府工。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（三）次好的是国企工。</a:t>
            </a:r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（四）不错的外企。 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（五）</a:t>
            </a:r>
            <a:r>
              <a:rPr lang="zh-CN" altLang="zh-TW" b="1" smtClean="0"/>
              <a:t>中小民</a:t>
            </a:r>
            <a:r>
              <a:rPr lang="zh-CN" altLang="zh-TW" b="1" dirty="0" smtClean="0"/>
              <a:t>企是最不稳定的工。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 smtClean="0"/>
              <a:t>（六）</a:t>
            </a:r>
            <a:r>
              <a:rPr lang="zh-CN" altLang="zh-TW" b="1" dirty="0" smtClean="0"/>
              <a:t>国</a:t>
            </a:r>
            <a:r>
              <a:rPr lang="zh-CN" altLang="zh-TW" b="1" dirty="0" smtClean="0"/>
              <a:t>外的就业选择。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56</a:t>
            </a:fld>
            <a:endParaRPr lang="zh-TW" altLang="en-US"/>
          </a:p>
        </p:txBody>
      </p:sp>
      <p:pic>
        <p:nvPicPr>
          <p:cNvPr id="7" name="圖片 6" descr="点击图片看原样大小图片">
            <a:hlinkClick r:id="rId2" tgtFrame="_top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124744"/>
            <a:ext cx="2667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86064" cy="3388632"/>
          </a:xfrm>
        </p:spPr>
        <p:txBody>
          <a:bodyPr>
            <a:normAutofit/>
          </a:bodyPr>
          <a:lstStyle/>
          <a:p>
            <a:r>
              <a:rPr lang="zh-CN" altLang="zh-TW" b="1" dirty="0" smtClean="0"/>
              <a:t>总结：</a:t>
            </a:r>
            <a:endParaRPr lang="zh-TW" altLang="zh-TW" dirty="0" smtClean="0"/>
          </a:p>
          <a:p>
            <a:endParaRPr lang="zh-TW" altLang="zh-TW" dirty="0" smtClean="0"/>
          </a:p>
          <a:p>
            <a:r>
              <a:rPr lang="zh-CN" altLang="zh-TW" b="1" dirty="0" smtClean="0"/>
              <a:t>就业的关键是就业者的素质，即靠格致诚正修齐治平来养成</a:t>
            </a:r>
            <a:r>
              <a:rPr lang="zh-CN" altLang="zh-TW" b="1" dirty="0" smtClean="0"/>
              <a:t>，</a:t>
            </a:r>
            <a:endParaRPr lang="en-US" altLang="zh-CN" b="1" dirty="0" smtClean="0"/>
          </a:p>
          <a:p>
            <a:r>
              <a:rPr lang="zh-CN" altLang="zh-TW" b="1" dirty="0" smtClean="0"/>
              <a:t>通俗的说</a:t>
            </a:r>
            <a:r>
              <a:rPr lang="zh-CN" altLang="zh-TW" b="1" dirty="0" smtClean="0"/>
              <a:t>，能帮老板赚到钱</a:t>
            </a:r>
            <a:r>
              <a:rPr lang="zh-CN" altLang="zh-TW" b="1" dirty="0" smtClean="0"/>
              <a:t>。</a:t>
            </a:r>
            <a:r>
              <a:rPr lang="zh-CN" altLang="en-US" b="1" dirty="0" smtClean="0"/>
              <a:t>最高境界是打工皇帝。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TW" dirty="0" smtClean="0"/>
              <a:t>推荐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zh-TW" dirty="0" smtClean="0"/>
              <a:t>教育</a:t>
            </a:r>
            <a:r>
              <a:rPr lang="zh-CN" altLang="zh-TW" dirty="0" smtClean="0"/>
              <a:t>电视台一频道《职来职往》、天津电视台《非你莫属》。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57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三、第三条道路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可以换一种思路，不以创业、就业</a:t>
            </a:r>
            <a:r>
              <a:rPr lang="zh-CN" altLang="en-US" b="1" dirty="0" smtClean="0"/>
              <a:t>为事业，</a:t>
            </a:r>
            <a:r>
              <a:rPr lang="zh-CN" altLang="zh-TW" b="1" dirty="0" smtClean="0"/>
              <a:t>为人生目标，而选</a:t>
            </a:r>
            <a:endParaRPr lang="en-US" altLang="zh-CN" b="1" dirty="0" smtClean="0"/>
          </a:p>
          <a:p>
            <a:r>
              <a:rPr lang="zh-CN" altLang="en-US" b="1" dirty="0" smtClean="0"/>
              <a:t>择</a:t>
            </a:r>
            <a:r>
              <a:rPr lang="zh-CN" altLang="zh-TW" b="1" dirty="0" smtClean="0"/>
              <a:t>快乐为人生目标，即以幸福指数最高为人生目标。</a:t>
            </a:r>
            <a:endParaRPr lang="zh-TW" altLang="zh-TW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59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世界首富比尔</a:t>
            </a:r>
            <a:r>
              <a:rPr lang="en-US" altLang="zh-TW" b="1" dirty="0" smtClean="0"/>
              <a:t>.</a:t>
            </a:r>
            <a:r>
              <a:rPr lang="zh-CN" altLang="zh-TW" b="1" dirty="0" smtClean="0"/>
              <a:t>盖茨</a:t>
            </a:r>
            <a:r>
              <a:rPr lang="zh-CN" altLang="zh-TW" dirty="0" smtClean="0"/>
              <a:t>。</a:t>
            </a:r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14056" cy="3604656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一家之言</a:t>
            </a:r>
            <a:r>
              <a:rPr lang="zh-CN" altLang="en-US" sz="2800" dirty="0" smtClean="0"/>
              <a:t>，</a:t>
            </a:r>
            <a:r>
              <a:rPr lang="zh-CN" altLang="en-US" sz="2800" dirty="0" smtClean="0"/>
              <a:t>批评</a:t>
            </a:r>
            <a:r>
              <a:rPr lang="zh-CN" altLang="en-US" sz="2800" dirty="0" smtClean="0"/>
              <a:t>指正</a:t>
            </a:r>
            <a:r>
              <a:rPr lang="zh-CN" altLang="en-US" sz="2800" dirty="0" smtClean="0"/>
              <a:t>。</a:t>
            </a:r>
            <a:r>
              <a:rPr lang="zh-CN" altLang="en-US" sz="2800" dirty="0" smtClean="0"/>
              <a:t>联</a:t>
            </a:r>
            <a:r>
              <a:rPr lang="zh-CN" altLang="en-US" sz="2800" dirty="0" smtClean="0"/>
              <a:t>系方式：</a:t>
            </a:r>
            <a:endParaRPr lang="en-US" altLang="zh-CN" sz="2800" dirty="0" smtClean="0"/>
          </a:p>
          <a:p>
            <a:r>
              <a:rPr lang="en-US" altLang="zh-CN" sz="2800" dirty="0" smtClean="0"/>
              <a:t>ky_lam2001@yahoo.com.hk</a:t>
            </a:r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                                 谢  谢</a:t>
            </a:r>
            <a:r>
              <a:rPr lang="zh-CN" altLang="en-US" sz="3200" dirty="0" smtClean="0"/>
              <a:t>！</a:t>
            </a:r>
            <a:endParaRPr lang="zh-TW" altLang="en-US" sz="3200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60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最伟大的改变世界的创新者乔布斯。</a:t>
            </a:r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TW" b="1" dirty="0" smtClean="0"/>
              <a:t>亚洲首富李嘉诚</a:t>
            </a:r>
            <a:r>
              <a:rPr lang="zh-CN" altLang="zh-TW" dirty="0" smtClean="0"/>
              <a:t>。</a:t>
            </a:r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TW" b="1" dirty="0" smtClean="0"/>
              <a:t>中国富豪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zh-TW" b="1" dirty="0" smtClean="0"/>
              <a:t>黄光裕、张荣坤、唐万新、周正毅、顾雏军、杨斌、牟其</a:t>
            </a:r>
            <a:endParaRPr lang="en-US" altLang="zh-CN" b="1" dirty="0" smtClean="0"/>
          </a:p>
          <a:p>
            <a:r>
              <a:rPr lang="zh-CN" altLang="zh-TW" b="1" dirty="0" smtClean="0"/>
              <a:t>中</a:t>
            </a:r>
            <a:r>
              <a:rPr lang="en-US" altLang="zh-TW" b="1" dirty="0" smtClean="0"/>
              <a:t> ……</a:t>
            </a:r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D1EB-86E4-4070-A191-BA6B04A53E87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線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253</TotalTime>
  <Words>2992</Words>
  <Application>Microsoft Office PowerPoint</Application>
  <PresentationFormat>如螢幕大小 (4:3)</PresentationFormat>
  <Paragraphs>231</Paragraphs>
  <Slides>60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60</vt:i4>
      </vt:variant>
    </vt:vector>
  </HeadingPairs>
  <TitlesOfParts>
    <vt:vector size="61" baseType="lpstr">
      <vt:lpstr>流線</vt:lpstr>
      <vt:lpstr>漫谈创业与就业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创业准备的例子。 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科技创新的例子。 </vt:lpstr>
      <vt:lpstr>投影片 28</vt:lpstr>
      <vt:lpstr>产品创新的例子。 </vt:lpstr>
      <vt:lpstr>投影片 30</vt:lpstr>
      <vt:lpstr>投影片 31</vt:lpstr>
      <vt:lpstr>投影片 32</vt:lpstr>
      <vt:lpstr>企业制度创新的例子。 </vt:lpstr>
      <vt:lpstr>投影片 34</vt:lpstr>
      <vt:lpstr>投影片 35</vt:lpstr>
      <vt:lpstr>投影片 36</vt:lpstr>
      <vt:lpstr>投影片 37</vt:lpstr>
      <vt:lpstr>投影片 38</vt:lpstr>
      <vt:lpstr>投影片 39</vt:lpstr>
      <vt:lpstr>投影片 40</vt:lpstr>
      <vt:lpstr>投影片 41</vt:lpstr>
      <vt:lpstr>投影片 42</vt:lpstr>
      <vt:lpstr>投影片 43</vt:lpstr>
      <vt:lpstr>投影片 44</vt:lpstr>
      <vt:lpstr>投影片 45</vt:lpstr>
      <vt:lpstr>投影片 46</vt:lpstr>
      <vt:lpstr>投影片 47</vt:lpstr>
      <vt:lpstr>投影片 48</vt:lpstr>
      <vt:lpstr>投影片 49</vt:lpstr>
      <vt:lpstr>投影片 50</vt:lpstr>
      <vt:lpstr>投影片 51</vt:lpstr>
      <vt:lpstr>投影片 52</vt:lpstr>
      <vt:lpstr>投影片 53</vt:lpstr>
      <vt:lpstr>投影片 54</vt:lpstr>
      <vt:lpstr>投影片 55</vt:lpstr>
      <vt:lpstr>投影片 56</vt:lpstr>
      <vt:lpstr>投影片 57</vt:lpstr>
      <vt:lpstr>投影片 58</vt:lpstr>
      <vt:lpstr>投影片 59</vt:lpstr>
      <vt:lpstr>投影片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漫谈创业与就业</dc:title>
  <dc:creator>user</dc:creator>
  <cp:lastModifiedBy>user</cp:lastModifiedBy>
  <cp:revision>38</cp:revision>
  <dcterms:created xsi:type="dcterms:W3CDTF">2011-11-01T09:39:21Z</dcterms:created>
  <dcterms:modified xsi:type="dcterms:W3CDTF">2011-11-04T16:32:17Z</dcterms:modified>
</cp:coreProperties>
</file>